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5" r:id="rId5"/>
  </p:sldMasterIdLst>
  <p:notesMasterIdLst>
    <p:notesMasterId r:id="rId18"/>
  </p:notesMasterIdLst>
  <p:sldIdLst>
    <p:sldId id="256" r:id="rId6"/>
    <p:sldId id="325" r:id="rId7"/>
    <p:sldId id="257" r:id="rId8"/>
    <p:sldId id="335" r:id="rId9"/>
    <p:sldId id="336" r:id="rId10"/>
    <p:sldId id="338" r:id="rId11"/>
    <p:sldId id="328" r:id="rId12"/>
    <p:sldId id="333" r:id="rId13"/>
    <p:sldId id="334" r:id="rId14"/>
    <p:sldId id="341" r:id="rId15"/>
    <p:sldId id="327" r:id="rId16"/>
    <p:sldId id="339" r:id="rId17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B91"/>
    <a:srgbClr val="2C2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68556" autoAdjust="0"/>
  </p:normalViewPr>
  <p:slideViewPr>
    <p:cSldViewPr snapToGrid="0">
      <p:cViewPr varScale="1">
        <p:scale>
          <a:sx n="46" d="100"/>
          <a:sy n="46" d="100"/>
        </p:scale>
        <p:origin x="15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Chalmers" userId="0c324a71-a94b-4933-901e-5620100f7487" providerId="ADAL" clId="{2BF42CDA-7056-41C1-AB24-97066C9B0D73}"/>
    <pc:docChg chg="custSel modSld">
      <pc:chgData name="Craig Chalmers" userId="0c324a71-a94b-4933-901e-5620100f7487" providerId="ADAL" clId="{2BF42CDA-7056-41C1-AB24-97066C9B0D73}" dt="2022-01-20T11:56:52.355" v="337" actId="20577"/>
      <pc:docMkLst>
        <pc:docMk/>
      </pc:docMkLst>
      <pc:sldChg chg="modSp mod">
        <pc:chgData name="Craig Chalmers" userId="0c324a71-a94b-4933-901e-5620100f7487" providerId="ADAL" clId="{2BF42CDA-7056-41C1-AB24-97066C9B0D73}" dt="2022-01-20T11:54:57.930" v="47" actId="255"/>
        <pc:sldMkLst>
          <pc:docMk/>
          <pc:sldMk cId="2565448124" sldId="327"/>
        </pc:sldMkLst>
        <pc:spChg chg="mod">
          <ac:chgData name="Craig Chalmers" userId="0c324a71-a94b-4933-901e-5620100f7487" providerId="ADAL" clId="{2BF42CDA-7056-41C1-AB24-97066C9B0D73}" dt="2022-01-20T11:54:57.930" v="47" actId="255"/>
          <ac:spMkLst>
            <pc:docMk/>
            <pc:sldMk cId="2565448124" sldId="327"/>
            <ac:spMk id="2" creationId="{B459190A-A238-48BE-A93F-8429C1D5061C}"/>
          </ac:spMkLst>
        </pc:spChg>
      </pc:sldChg>
      <pc:sldChg chg="modSp mod">
        <pc:chgData name="Craig Chalmers" userId="0c324a71-a94b-4933-901e-5620100f7487" providerId="ADAL" clId="{2BF42CDA-7056-41C1-AB24-97066C9B0D73}" dt="2022-01-20T11:56:52.355" v="337" actId="20577"/>
        <pc:sldMkLst>
          <pc:docMk/>
          <pc:sldMk cId="1456041145" sldId="341"/>
        </pc:sldMkLst>
        <pc:spChg chg="mod">
          <ac:chgData name="Craig Chalmers" userId="0c324a71-a94b-4933-901e-5620100f7487" providerId="ADAL" clId="{2BF42CDA-7056-41C1-AB24-97066C9B0D73}" dt="2022-01-20T11:56:52.355" v="337" actId="20577"/>
          <ac:spMkLst>
            <pc:docMk/>
            <pc:sldMk cId="1456041145" sldId="341"/>
            <ac:spMk id="2" creationId="{5F9EF550-E57B-4530-86F6-B1096423F2B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32F05-22E0-4987-BCFB-834486D362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7C6569-E37F-43CC-97E6-E0848BB0F1ED}">
      <dgm:prSet/>
      <dgm:spPr/>
      <dgm:t>
        <a:bodyPr/>
        <a:lstStyle/>
        <a:p>
          <a:r>
            <a:rPr lang="en-GB"/>
            <a:t>SGB response to Aileen Campbell, MSP on the support SGB needed to improve standards within clubs. (2016) Online tool was overwhelmingly requested. </a:t>
          </a:r>
          <a:endParaRPr lang="en-US"/>
        </a:p>
      </dgm:t>
    </dgm:pt>
    <dgm:pt modelId="{4216685A-83F2-4BD3-A5F8-9CB323C800D6}" type="parTrans" cxnId="{637D3C4A-AE6D-46F0-8382-D85688D6C266}">
      <dgm:prSet/>
      <dgm:spPr/>
      <dgm:t>
        <a:bodyPr/>
        <a:lstStyle/>
        <a:p>
          <a:endParaRPr lang="en-US"/>
        </a:p>
      </dgm:t>
    </dgm:pt>
    <dgm:pt modelId="{4FE94716-050B-4F5A-BCE7-22B0CE64CE87}" type="sibTrans" cxnId="{637D3C4A-AE6D-46F0-8382-D85688D6C266}">
      <dgm:prSet/>
      <dgm:spPr/>
      <dgm:t>
        <a:bodyPr/>
        <a:lstStyle/>
        <a:p>
          <a:endParaRPr lang="en-US"/>
        </a:p>
      </dgm:t>
    </dgm:pt>
    <dgm:pt modelId="{F9AD84D8-0DEE-4E24-B3BB-25AFD6F0FDA5}">
      <dgm:prSet/>
      <dgm:spPr/>
      <dgm:t>
        <a:bodyPr/>
        <a:lstStyle/>
        <a:p>
          <a:r>
            <a:rPr lang="en-GB"/>
            <a:t>Recommendation within the Child Wellbeing and Protection in Sport Report (2017) to develop an online tool.  </a:t>
          </a:r>
          <a:endParaRPr lang="en-US"/>
        </a:p>
      </dgm:t>
    </dgm:pt>
    <dgm:pt modelId="{5ED65EF7-3CE9-4CC5-8081-C2FC4FBE39D8}" type="parTrans" cxnId="{12F2F8DF-6E6F-424A-A88C-25CDB2C3A268}">
      <dgm:prSet/>
      <dgm:spPr/>
      <dgm:t>
        <a:bodyPr/>
        <a:lstStyle/>
        <a:p>
          <a:endParaRPr lang="en-US"/>
        </a:p>
      </dgm:t>
    </dgm:pt>
    <dgm:pt modelId="{F47DE1E3-690A-47D0-A676-BF23AE583D11}" type="sibTrans" cxnId="{12F2F8DF-6E6F-424A-A88C-25CDB2C3A268}">
      <dgm:prSet/>
      <dgm:spPr/>
      <dgm:t>
        <a:bodyPr/>
        <a:lstStyle/>
        <a:p>
          <a:endParaRPr lang="en-US"/>
        </a:p>
      </dgm:t>
    </dgm:pt>
    <dgm:pt modelId="{4DC4BAB1-D5B8-4689-BF09-20E22B1969E1}" type="pres">
      <dgm:prSet presAssocID="{7CF32F05-22E0-4987-BCFB-834486D36243}" presName="vert0" presStyleCnt="0">
        <dgm:presLayoutVars>
          <dgm:dir/>
          <dgm:animOne val="branch"/>
          <dgm:animLvl val="lvl"/>
        </dgm:presLayoutVars>
      </dgm:prSet>
      <dgm:spPr/>
    </dgm:pt>
    <dgm:pt modelId="{65C120D8-734C-4AC4-BD4A-79479B70A15D}" type="pres">
      <dgm:prSet presAssocID="{FC7C6569-E37F-43CC-97E6-E0848BB0F1ED}" presName="thickLine" presStyleLbl="alignNode1" presStyleIdx="0" presStyleCnt="2"/>
      <dgm:spPr/>
    </dgm:pt>
    <dgm:pt modelId="{C3BB747B-26E5-43FC-B762-2612BDD83FDE}" type="pres">
      <dgm:prSet presAssocID="{FC7C6569-E37F-43CC-97E6-E0848BB0F1ED}" presName="horz1" presStyleCnt="0"/>
      <dgm:spPr/>
    </dgm:pt>
    <dgm:pt modelId="{F15576FB-C33B-4F67-8DF3-F9B997463062}" type="pres">
      <dgm:prSet presAssocID="{FC7C6569-E37F-43CC-97E6-E0848BB0F1ED}" presName="tx1" presStyleLbl="revTx" presStyleIdx="0" presStyleCnt="2"/>
      <dgm:spPr/>
    </dgm:pt>
    <dgm:pt modelId="{B6181F9B-1959-42D1-BDE1-388A0B690F4A}" type="pres">
      <dgm:prSet presAssocID="{FC7C6569-E37F-43CC-97E6-E0848BB0F1ED}" presName="vert1" presStyleCnt="0"/>
      <dgm:spPr/>
    </dgm:pt>
    <dgm:pt modelId="{4B6DC1AB-342E-47F0-A32E-9507E2032E37}" type="pres">
      <dgm:prSet presAssocID="{F9AD84D8-0DEE-4E24-B3BB-25AFD6F0FDA5}" presName="thickLine" presStyleLbl="alignNode1" presStyleIdx="1" presStyleCnt="2"/>
      <dgm:spPr/>
    </dgm:pt>
    <dgm:pt modelId="{67E432D4-958D-45E7-8706-8ABE2257C0A6}" type="pres">
      <dgm:prSet presAssocID="{F9AD84D8-0DEE-4E24-B3BB-25AFD6F0FDA5}" presName="horz1" presStyleCnt="0"/>
      <dgm:spPr/>
    </dgm:pt>
    <dgm:pt modelId="{52711A00-5B59-4E5D-A373-96260018C92A}" type="pres">
      <dgm:prSet presAssocID="{F9AD84D8-0DEE-4E24-B3BB-25AFD6F0FDA5}" presName="tx1" presStyleLbl="revTx" presStyleIdx="1" presStyleCnt="2"/>
      <dgm:spPr/>
    </dgm:pt>
    <dgm:pt modelId="{8841D3D9-33D9-41BC-B5A2-3FE8945F34FB}" type="pres">
      <dgm:prSet presAssocID="{F9AD84D8-0DEE-4E24-B3BB-25AFD6F0FDA5}" presName="vert1" presStyleCnt="0"/>
      <dgm:spPr/>
    </dgm:pt>
  </dgm:ptLst>
  <dgm:cxnLst>
    <dgm:cxn modelId="{637D3C4A-AE6D-46F0-8382-D85688D6C266}" srcId="{7CF32F05-22E0-4987-BCFB-834486D36243}" destId="{FC7C6569-E37F-43CC-97E6-E0848BB0F1ED}" srcOrd="0" destOrd="0" parTransId="{4216685A-83F2-4BD3-A5F8-9CB323C800D6}" sibTransId="{4FE94716-050B-4F5A-BCE7-22B0CE64CE87}"/>
    <dgm:cxn modelId="{B17A2A74-B137-4B5B-BDF8-AEBC384BBB04}" type="presOf" srcId="{F9AD84D8-0DEE-4E24-B3BB-25AFD6F0FDA5}" destId="{52711A00-5B59-4E5D-A373-96260018C92A}" srcOrd="0" destOrd="0" presId="urn:microsoft.com/office/officeart/2008/layout/LinedList"/>
    <dgm:cxn modelId="{583262A1-A7FE-41DC-96FF-661412ED78A8}" type="presOf" srcId="{FC7C6569-E37F-43CC-97E6-E0848BB0F1ED}" destId="{F15576FB-C33B-4F67-8DF3-F9B997463062}" srcOrd="0" destOrd="0" presId="urn:microsoft.com/office/officeart/2008/layout/LinedList"/>
    <dgm:cxn modelId="{2F5B2BB5-660D-4706-940A-6E1932B40849}" type="presOf" srcId="{7CF32F05-22E0-4987-BCFB-834486D36243}" destId="{4DC4BAB1-D5B8-4689-BF09-20E22B1969E1}" srcOrd="0" destOrd="0" presId="urn:microsoft.com/office/officeart/2008/layout/LinedList"/>
    <dgm:cxn modelId="{12F2F8DF-6E6F-424A-A88C-25CDB2C3A268}" srcId="{7CF32F05-22E0-4987-BCFB-834486D36243}" destId="{F9AD84D8-0DEE-4E24-B3BB-25AFD6F0FDA5}" srcOrd="1" destOrd="0" parTransId="{5ED65EF7-3CE9-4CC5-8081-C2FC4FBE39D8}" sibTransId="{F47DE1E3-690A-47D0-A676-BF23AE583D11}"/>
    <dgm:cxn modelId="{943436D3-F475-42F0-9284-82D889EB2426}" type="presParOf" srcId="{4DC4BAB1-D5B8-4689-BF09-20E22B1969E1}" destId="{65C120D8-734C-4AC4-BD4A-79479B70A15D}" srcOrd="0" destOrd="0" presId="urn:microsoft.com/office/officeart/2008/layout/LinedList"/>
    <dgm:cxn modelId="{CE4AD451-3A2D-4689-947E-6303F2FFCE2B}" type="presParOf" srcId="{4DC4BAB1-D5B8-4689-BF09-20E22B1969E1}" destId="{C3BB747B-26E5-43FC-B762-2612BDD83FDE}" srcOrd="1" destOrd="0" presId="urn:microsoft.com/office/officeart/2008/layout/LinedList"/>
    <dgm:cxn modelId="{B6F15002-2166-4B80-8C8E-86E6AC63068C}" type="presParOf" srcId="{C3BB747B-26E5-43FC-B762-2612BDD83FDE}" destId="{F15576FB-C33B-4F67-8DF3-F9B997463062}" srcOrd="0" destOrd="0" presId="urn:microsoft.com/office/officeart/2008/layout/LinedList"/>
    <dgm:cxn modelId="{3C498297-A135-4AD8-937E-8127B8539E13}" type="presParOf" srcId="{C3BB747B-26E5-43FC-B762-2612BDD83FDE}" destId="{B6181F9B-1959-42D1-BDE1-388A0B690F4A}" srcOrd="1" destOrd="0" presId="urn:microsoft.com/office/officeart/2008/layout/LinedList"/>
    <dgm:cxn modelId="{233B1DB8-6E12-4C46-B89B-611965E2E5B2}" type="presParOf" srcId="{4DC4BAB1-D5B8-4689-BF09-20E22B1969E1}" destId="{4B6DC1AB-342E-47F0-A32E-9507E2032E37}" srcOrd="2" destOrd="0" presId="urn:microsoft.com/office/officeart/2008/layout/LinedList"/>
    <dgm:cxn modelId="{CCC7042D-0E75-4897-B513-E601190C774C}" type="presParOf" srcId="{4DC4BAB1-D5B8-4689-BF09-20E22B1969E1}" destId="{67E432D4-958D-45E7-8706-8ABE2257C0A6}" srcOrd="3" destOrd="0" presId="urn:microsoft.com/office/officeart/2008/layout/LinedList"/>
    <dgm:cxn modelId="{F20A9BE3-ECD3-4AB8-ADB7-FBBC9E643142}" type="presParOf" srcId="{67E432D4-958D-45E7-8706-8ABE2257C0A6}" destId="{52711A00-5B59-4E5D-A373-96260018C92A}" srcOrd="0" destOrd="0" presId="urn:microsoft.com/office/officeart/2008/layout/LinedList"/>
    <dgm:cxn modelId="{0BAA324B-CE92-4C8A-90BB-ACB3E2FE4C22}" type="presParOf" srcId="{67E432D4-958D-45E7-8706-8ABE2257C0A6}" destId="{8841D3D9-33D9-41BC-B5A2-3FE8945F34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120D8-734C-4AC4-BD4A-79479B70A15D}">
      <dsp:nvSpPr>
        <dsp:cNvPr id="0" name=""/>
        <dsp:cNvSpPr/>
      </dsp:nvSpPr>
      <dsp:spPr>
        <a:xfrm>
          <a:off x="0" y="0"/>
          <a:ext cx="4910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576FB-C33B-4F67-8DF3-F9B997463062}">
      <dsp:nvSpPr>
        <dsp:cNvPr id="0" name=""/>
        <dsp:cNvSpPr/>
      </dsp:nvSpPr>
      <dsp:spPr>
        <a:xfrm>
          <a:off x="0" y="0"/>
          <a:ext cx="4910771" cy="171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SGB response to Aileen Campbell, MSP on the support SGB needed to improve standards within clubs. (2016) Online tool was overwhelmingly requested. </a:t>
          </a:r>
          <a:endParaRPr lang="en-US" sz="2300" kern="1200"/>
        </a:p>
      </dsp:txBody>
      <dsp:txXfrm>
        <a:off x="0" y="0"/>
        <a:ext cx="4910771" cy="1718800"/>
      </dsp:txXfrm>
    </dsp:sp>
    <dsp:sp modelId="{4B6DC1AB-342E-47F0-A32E-9507E2032E37}">
      <dsp:nvSpPr>
        <dsp:cNvPr id="0" name=""/>
        <dsp:cNvSpPr/>
      </dsp:nvSpPr>
      <dsp:spPr>
        <a:xfrm>
          <a:off x="0" y="1718800"/>
          <a:ext cx="4910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11A00-5B59-4E5D-A373-96260018C92A}">
      <dsp:nvSpPr>
        <dsp:cNvPr id="0" name=""/>
        <dsp:cNvSpPr/>
      </dsp:nvSpPr>
      <dsp:spPr>
        <a:xfrm>
          <a:off x="0" y="1718800"/>
          <a:ext cx="4910771" cy="171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Recommendation within the Child Wellbeing and Protection in Sport Report (2017) to develop an online tool.  </a:t>
          </a:r>
          <a:endParaRPr lang="en-US" sz="2300" kern="1200"/>
        </a:p>
      </dsp:txBody>
      <dsp:txXfrm>
        <a:off x="0" y="1718800"/>
        <a:ext cx="4910771" cy="1718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3332-8E9D-48A5-88D2-17DDDCB3E6F4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4D039-0146-4264-AD64-9D8F1B1A6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9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0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5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Ability for all clubs to access the tool which directly links to resources, help and encourages action</a:t>
            </a:r>
          </a:p>
          <a:p>
            <a:r>
              <a:rPr lang="en-GB" dirty="0"/>
              <a:t>Allows an instant assessment of where clubs are and what areas need focus </a:t>
            </a:r>
          </a:p>
          <a:p>
            <a:endParaRPr lang="en-GB" dirty="0"/>
          </a:p>
          <a:p>
            <a:r>
              <a:rPr lang="en-GB" dirty="0"/>
              <a:t>Emphasise the ability of the self assessment process for clubs. Benefit of completing the tool in their own time in their own environment. Allows a visual to what can be an admin heavy process and task.</a:t>
            </a:r>
          </a:p>
          <a:p>
            <a:endParaRPr lang="en-GB" dirty="0"/>
          </a:p>
          <a:p>
            <a:r>
              <a:rPr lang="en-GB" dirty="0"/>
              <a:t>Secure location to store safeguarding information.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11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is an option depending on your audience to explain the purpose of the tool.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1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How has the Child Wellbeing and Protection in Sport Tool come about?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SGB response to Aileen Campbell, MSP on the support SGB needed to improve standards within clubs. (2016).</a:t>
            </a:r>
            <a:r>
              <a:rPr lang="en-GB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GB" sz="1200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 Online tool was overwhelmingly requested.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sz="1200" b="1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</a:rPr>
              <a:t>Following the horrendous revelation of historic cases of child abuse in sport and other child protection cases in and around 2016.</a:t>
            </a:r>
            <a:r>
              <a:rPr lang="en-GB" b="1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</a:rPr>
              <a:t> MSP Aileen Campbell asked SGB what do they need to improve safeguarding standards within their sport.</a:t>
            </a:r>
            <a:r>
              <a:rPr lang="en-GB" b="1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GB" sz="1200" b="1" dirty="0">
                <a:solidFill>
                  <a:srgbClr val="FF0000"/>
                </a:solidFill>
                <a:latin typeface="Arial"/>
                <a:ea typeface="Arial" panose="020B0604020202020204" pitchFamily="34" charset="0"/>
                <a:cs typeface="Arial"/>
              </a:rPr>
              <a:t> Along with more education and training, the development of an online self assessment tool was unanimously deemed essential.</a:t>
            </a: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b="1">
              <a:solidFill>
                <a:srgbClr val="FF0000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recommendation within the </a:t>
            </a:r>
            <a:r>
              <a:rPr lang="en-GB" sz="1200" dirty="0">
                <a:solidFill>
                  <a:srgbClr val="000000"/>
                </a:solidFill>
                <a:latin typeface="Arial"/>
                <a:cs typeface="Arial"/>
              </a:rPr>
              <a:t>Child Wellbeing and Protection in Sport Report </a:t>
            </a:r>
            <a:r>
              <a:rPr lang="en-GB" sz="12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(2017) to develop an online tool.</a:t>
            </a:r>
            <a:r>
              <a:rPr lang="en-GB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The Standards were launched in December 2017 following the publication of Children 1</a:t>
            </a:r>
            <a:r>
              <a:rPr lang="en-GB" sz="1200" b="1" baseline="30000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st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report into the Standards for Child </a:t>
            </a:r>
            <a:r>
              <a:rPr lang="en-GB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Wellbeing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and Protection in Sport.</a:t>
            </a:r>
            <a:r>
              <a:rPr lang="en-GB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The development of an online tool was one of the recommendations.</a:t>
            </a:r>
            <a:r>
              <a:rPr lang="en-GB" b="1" dirty="0">
                <a:solidFill>
                  <a:srgbClr val="000000"/>
                </a:solidFill>
                <a:latin typeface="Arial"/>
                <a:ea typeface="Arial" panose="020B0604020202020204" pitchFamily="34" charset="0"/>
                <a:cs typeface="Arial"/>
              </a:rPr>
              <a:t> 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The focus from this point in time has been the implementation of the Standards into SGB policy and practice. To embed this compliance with the Standards is a standard condition of investment from </a:t>
            </a:r>
            <a:r>
              <a:rPr lang="en-GB" sz="1200" b="1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sportscotland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that all invested SGB are compliant in the Standards. Children 1</a:t>
            </a:r>
            <a:r>
              <a:rPr lang="en-GB" sz="1200" b="1" baseline="30000" dirty="0">
                <a:solidFill>
                  <a:srgbClr val="000000"/>
                </a:solidFill>
                <a:effectLst/>
                <a:latin typeface="Arial"/>
                <a:cs typeface="Arial"/>
              </a:rPr>
              <a:t>st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work with SGB to support them in achieving the Standards and embedding good practice.</a:t>
            </a:r>
            <a:endParaRPr lang="en-GB" sz="120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Arial"/>
                <a:cs typeface="Arial"/>
              </a:rPr>
              <a:t>Aim of the Tool: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en-GB" sz="1200" dirty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i="0" u="none" strike="noStrike" dirty="0">
                <a:solidFill>
                  <a:srgbClr val="0F496F"/>
                </a:solidFill>
                <a:effectLst/>
                <a:latin typeface="Century Gothic"/>
              </a:rPr>
              <a:t>To develop an on-line self-assessment tool for clubs to support SGBs with the implementation of the Standards for Child Wellbeing and Protection in Sport in clubs.  -</a:t>
            </a:r>
            <a:r>
              <a:rPr lang="en-US" dirty="0">
                <a:solidFill>
                  <a:srgbClr val="0F496F"/>
                </a:solidFill>
                <a:latin typeface="Century Gothic"/>
              </a:rPr>
              <a:t> </a:t>
            </a:r>
            <a:endParaRPr lang="en-US" b="0" i="0" u="none" strike="noStrike" dirty="0">
              <a:solidFill>
                <a:srgbClr val="0F496F"/>
              </a:solidFill>
              <a:effectLst/>
              <a:latin typeface="Century Gothic" panose="020B0502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b="1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40F7B-A89A-495C-9F08-FA59697567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Opportunity to explain the 8 standards that the self assessment covers. Explains the different sections within the tool and the areas 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04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Opportunity to explain the 8 standards that the self assessment covers.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0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the question alongside the standard as seen in the online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are planning to give a live presentation of the tool this slide can introduce this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34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screen shots to show the tool with data already uploaded. Opportunity to note the progress bar and the ability to create tasks/actions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38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4D039-0146-4264-AD64-9D8F1B1A639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22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6037" y="365125"/>
            <a:ext cx="2629242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09" y="365125"/>
            <a:ext cx="7735307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6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1D86C-E7CB-4B85-B52E-CC6486D4DA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57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5F21-8912-48B4-8203-F0AA648E2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9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87AF4-AF3F-4D4F-9579-DE7A8E1BDF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5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BEB0-9E8C-49B4-89DA-24611106DF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7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78C8-C0BD-4D09-ACA9-45AB63CF4B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24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634E-CD35-4A73-9B50-76E78C2E8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60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9C4D-CEC9-4159-9913-2294DA6098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22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2ECA-F2E8-4478-A929-AF9BB97CA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2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028" y="4800600"/>
            <a:ext cx="731615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028" y="5367338"/>
            <a:ext cx="731615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D5C5-0AE2-43BE-897D-5E7E12E70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52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7CEF-72C0-495D-B0E2-3A94181C57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01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B4AE-E756-4DAB-9BEF-1FC2E9C4A1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70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958" y="1709739"/>
            <a:ext cx="105169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958" y="4589464"/>
            <a:ext cx="105169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09" y="1825625"/>
            <a:ext cx="518227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004" y="1825625"/>
            <a:ext cx="518227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7" y="365126"/>
            <a:ext cx="1051697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98" y="1681163"/>
            <a:ext cx="515845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98" y="2505075"/>
            <a:ext cx="515845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004" y="1681163"/>
            <a:ext cx="51838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004" y="2505075"/>
            <a:ext cx="518386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863" y="987426"/>
            <a:ext cx="617300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98" y="457200"/>
            <a:ext cx="39327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863" y="987426"/>
            <a:ext cx="617300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98" y="2057400"/>
            <a:ext cx="39327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17A7-7A4A-954A-9CCC-5A2F361028EC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CD08-E3B9-0043-8DFD-907E16C9D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79" y="6245225"/>
            <a:ext cx="28451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143" y="6245225"/>
            <a:ext cx="386130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738" y="6245225"/>
            <a:ext cx="28451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0" tIns="45692" rIns="91380" bIns="4569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AC02A7-8581-4310-AF79-6B31282279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76" y="2132014"/>
            <a:ext cx="5402437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12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53077BA-D57E-0A45-8D7D-33339658F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4" t="14233" r="4213" b="14233"/>
          <a:stretch/>
        </p:blipFill>
        <p:spPr>
          <a:xfrm>
            <a:off x="-2" y="-109278"/>
            <a:ext cx="1219358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A9633B-282C-344A-B9CA-AA1F35F1F899}"/>
              </a:ext>
            </a:extLst>
          </p:cNvPr>
          <p:cNvSpPr/>
          <p:nvPr/>
        </p:nvSpPr>
        <p:spPr>
          <a:xfrm>
            <a:off x="0" y="1914524"/>
            <a:ext cx="7143750" cy="2528887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2E2B4-EA37-264D-886E-DEDF10621F4C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903EF0-E3DA-7A41-9B7D-7B7821046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11E6F9-5A20-AA48-B963-8D48277B7B4B}"/>
              </a:ext>
            </a:extLst>
          </p:cNvPr>
          <p:cNvSpPr txBox="1"/>
          <p:nvPr/>
        </p:nvSpPr>
        <p:spPr>
          <a:xfrm>
            <a:off x="770555" y="2209471"/>
            <a:ext cx="5986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000" b="1">
                <a:solidFill>
                  <a:schemeClr val="bg1"/>
                </a:solidFill>
              </a:rPr>
              <a:t>Child Wellbeing and Protection in Sport </a:t>
            </a:r>
            <a:br>
              <a:rPr lang="en-GB" altLang="en-US" sz="4000" b="1">
                <a:solidFill>
                  <a:schemeClr val="bg1"/>
                </a:solidFill>
              </a:rPr>
            </a:br>
            <a:r>
              <a:rPr lang="en-GB" altLang="en-US" sz="4000" b="1">
                <a:solidFill>
                  <a:schemeClr val="bg1"/>
                </a:solidFill>
              </a:rPr>
              <a:t>(CWPS) Tool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2CF6E6A-B009-9A49-93FB-B5697F377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5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EF2EB1-33FF-4C3D-80F5-257F32E2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257696"/>
            <a:ext cx="9005887" cy="1432993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+mn-lt"/>
              </a:rPr>
              <a:t>Tips For Success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EF550-E57B-4530-86F6-B1096423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27" y="1825625"/>
            <a:ext cx="8908473" cy="4351338"/>
          </a:xfrm>
        </p:spPr>
        <p:txBody>
          <a:bodyPr/>
          <a:lstStyle/>
          <a:p>
            <a:r>
              <a:rPr lang="en-GB" dirty="0"/>
              <a:t>Ensure clubs have an understanding of procedure for enquiries</a:t>
            </a:r>
          </a:p>
          <a:p>
            <a:r>
              <a:rPr lang="en-GB" dirty="0"/>
              <a:t>Make sure clubs are aware of the current resources that will help </a:t>
            </a:r>
            <a:r>
              <a:rPr lang="en-GB"/>
              <a:t>them complete the tool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4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59190A-A238-48BE-A93F-8429C1D5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sz="7200" dirty="0">
                <a:latin typeface="+mn-lt"/>
              </a:rPr>
              <a:t>Key Benefits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9B68B4-66FA-4CF9-8E8C-818A138C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763" y="1603955"/>
            <a:ext cx="10516970" cy="4351338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Education and awareness</a:t>
            </a:r>
          </a:p>
          <a:p>
            <a:pPr algn="just"/>
            <a:r>
              <a:rPr lang="en-GB" dirty="0"/>
              <a:t>Self assessment</a:t>
            </a:r>
          </a:p>
          <a:p>
            <a:pPr algn="just"/>
            <a:r>
              <a:rPr lang="en-GB" dirty="0"/>
              <a:t>Helps with planning at club level </a:t>
            </a:r>
          </a:p>
          <a:p>
            <a:pPr algn="just"/>
            <a:r>
              <a:rPr lang="en-GB" dirty="0"/>
              <a:t>Highlights areas of action</a:t>
            </a:r>
          </a:p>
          <a:p>
            <a:pPr algn="just"/>
            <a:r>
              <a:rPr lang="en-GB" dirty="0"/>
              <a:t>Planning for the future</a:t>
            </a:r>
          </a:p>
          <a:p>
            <a:pPr algn="just"/>
            <a:r>
              <a:rPr lang="en-GB" dirty="0"/>
              <a:t>Helps to create safer environments </a:t>
            </a:r>
          </a:p>
          <a:p>
            <a:pPr algn="just"/>
            <a:r>
              <a:rPr lang="en-GB" dirty="0"/>
              <a:t>Creates Data to strengthen good practice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44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EF2EB1-33FF-4C3D-80F5-257F32E21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6" y="2381867"/>
            <a:ext cx="9145191" cy="1094141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+mn-lt"/>
              </a:rPr>
              <a:t>Q &amp; A </a:t>
            </a:r>
          </a:p>
        </p:txBody>
      </p:sp>
    </p:spTree>
    <p:extLst>
      <p:ext uri="{BB962C8B-B14F-4D97-AF65-F5344CB8AC3E}">
        <p14:creationId xmlns:p14="http://schemas.microsoft.com/office/powerpoint/2010/main" val="162585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8FB48-07C1-44CC-BE03-EF7A9EBFC6EF}"/>
              </a:ext>
            </a:extLst>
          </p:cNvPr>
          <p:cNvSpPr txBox="1"/>
          <p:nvPr/>
        </p:nvSpPr>
        <p:spPr>
          <a:xfrm>
            <a:off x="2896753" y="1192535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Montserrat" panose="00000500000000000000"/>
              </a:rPr>
              <a:t>What is the CWPS Tool?</a:t>
            </a:r>
          </a:p>
          <a:p>
            <a:endParaRPr lang="en-GB" sz="2400" dirty="0">
              <a:latin typeface="Montserrat" panose="0000050000000000000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CWPS Tool has been developed by </a:t>
            </a:r>
            <a:r>
              <a:rPr lang="en-GB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scotland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Children 1st to help sports organisations create safer environments for children and young people in sport. Based on the </a:t>
            </a:r>
            <a:r>
              <a:rPr lang="en-GB" sz="1800" u="sng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 for Child Wellbeing and Protection in Sport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tool allows the user to self-assess against the Standards, then create an action plan to put in place measures to better safeguard children and young people. By answering the self-assessment questions and accessing the associated information and resources, the tool has an educational function too.</a:t>
            </a:r>
          </a:p>
          <a:p>
            <a:endParaRPr lang="en-GB" sz="2400" dirty="0">
              <a:latin typeface="Montserrat" panose="00000500000000000000"/>
            </a:endParaRPr>
          </a:p>
          <a:p>
            <a:endParaRPr lang="en-GB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7240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70EC-7094-48C4-8CF1-3B27B32B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+mn-lt"/>
              </a:rPr>
              <a:t>The Standards for Child Wellbeing and Protection in Sport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FCC475-3B30-45C7-BB8D-74B65AFA3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26" y="1866366"/>
            <a:ext cx="5157787" cy="477837"/>
          </a:xfrm>
        </p:spPr>
        <p:txBody>
          <a:bodyPr/>
          <a:lstStyle/>
          <a:p>
            <a:r>
              <a:rPr lang="en-GB"/>
              <a:t>Why an Online Tool?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A0CC84B-3E0E-43CC-9D58-F08800017A7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22726" y="2389845"/>
          <a:ext cx="4910771" cy="343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0AACA8-38B6-4DB4-A6A5-174E59490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00500" y="1931333"/>
            <a:ext cx="3749382" cy="34376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/>
              <a:t>Tool Aim</a:t>
            </a: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To develop an on-line self-assessment tool for clubs to support SGBs with the implementation of the Standards for Child Wellbeing and Protection in Sport in clubs.  </a:t>
            </a: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29902-52A0-468F-BBCB-061A2D724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25771">
            <a:off x="5412194" y="2191661"/>
            <a:ext cx="2309609" cy="3196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584539-ADCF-4AAB-B94B-716CD58BE806}"/>
              </a:ext>
            </a:extLst>
          </p:cNvPr>
          <p:cNvSpPr/>
          <p:nvPr/>
        </p:nvSpPr>
        <p:spPr>
          <a:xfrm>
            <a:off x="-1" y="5888697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8BED13-8FE0-41CD-97F2-31A05890E9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D59BFF4-AD3C-4EE4-A138-2DC1379EFDD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D47C2B4-98C7-4AFE-BB19-0B0F080F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365126"/>
            <a:ext cx="9478961" cy="1325563"/>
          </a:xfrm>
        </p:spPr>
        <p:txBody>
          <a:bodyPr/>
          <a:lstStyle/>
          <a:p>
            <a:pPr algn="ctr"/>
            <a:r>
              <a:rPr lang="en-GB" dirty="0"/>
              <a:t>8 Sections based on the 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tandards for Child Wellbeing and Protection in Sport 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E46A4E-EB7D-4617-91EC-03C2743F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3" y="1884657"/>
            <a:ext cx="9478961" cy="448627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child’s voice is taken into account and their rights are respected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child’s wellbeing is promoted, supported and safeguarded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is protected from abuse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is respected without discrimination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has volunteers and staff working alongside them who have been considered suitable to work with children and young people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018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D47C2B4-98C7-4AFE-BB19-0B0F080F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365126"/>
            <a:ext cx="9478961" cy="1325563"/>
          </a:xfrm>
        </p:spPr>
        <p:txBody>
          <a:bodyPr/>
          <a:lstStyle/>
          <a:p>
            <a:pPr algn="ctr"/>
            <a:r>
              <a:rPr lang="en-GB" dirty="0"/>
              <a:t>8 Sections based on the S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tandards for Child Wellbeing and Protection in Sport 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E46A4E-EB7D-4617-91EC-03C2743F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313" y="2244868"/>
            <a:ext cx="9478961" cy="4486274"/>
          </a:xfrm>
        </p:spPr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 startAt="6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child’s sports coach and volunteer is well supported and trained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 startAt="6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child’s sports organisation is managed well and accountable for keeping children and young people safe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400"/>
              <a:buFont typeface="+mj-lt"/>
              <a:buAutoNum type="arabicPeriod" startAt="6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child’s sports organisation evaluates how it safeguards children and young people and makes improvements where necessary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9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9B783-7FE0-401B-A7AB-6264207AC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869" y="882973"/>
            <a:ext cx="10385850" cy="40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AAF0CD75-A54C-544A-A7E6-DE819964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78" r="50916" b="16595"/>
          <a:stretch/>
        </p:blipFill>
        <p:spPr>
          <a:xfrm>
            <a:off x="10836274" y="0"/>
            <a:ext cx="1357313" cy="6858000"/>
          </a:xfrm>
          <a:prstGeom prst="rect">
            <a:avLst/>
          </a:prstGeom>
        </p:spPr>
      </p:pic>
      <p:pic>
        <p:nvPicPr>
          <p:cNvPr id="4" name="Picture 3" descr="A white paper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15C051C1-0901-B549-BD3C-62179D517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55" r="36337" b="18644"/>
          <a:stretch/>
        </p:blipFill>
        <p:spPr>
          <a:xfrm>
            <a:off x="0" y="0"/>
            <a:ext cx="135731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EF2EB1-33FF-4C3D-80F5-257F32E21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96" y="2381867"/>
            <a:ext cx="9145191" cy="1094141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+mn-lt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62430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BBD54-0BFB-7E4F-A540-085B9BC10102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69A1A-7CA6-DF4B-BC83-D400E53FB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63E20C-03E4-EA4F-BA4F-20EBB6A3A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373940-8611-494E-943B-2E4F3DCEE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017" y="627608"/>
            <a:ext cx="5668166" cy="353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08F923EB-AC39-4F1B-A94C-F9B08B94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2" y="2467154"/>
            <a:ext cx="5886450" cy="2771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7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FA206-90A1-4359-BAEC-2D7A0C6F558F}"/>
              </a:ext>
            </a:extLst>
          </p:cNvPr>
          <p:cNvSpPr/>
          <p:nvPr/>
        </p:nvSpPr>
        <p:spPr>
          <a:xfrm>
            <a:off x="-1" y="5857874"/>
            <a:ext cx="12193587" cy="1000126"/>
          </a:xfrm>
          <a:prstGeom prst="rect">
            <a:avLst/>
          </a:prstGeom>
          <a:solidFill>
            <a:srgbClr val="2C2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C664A8-7C86-41F4-9603-1084E1733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488" y="6115570"/>
            <a:ext cx="2134394" cy="484734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40A10C0-894A-4DDB-A795-3E75D6A4BE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0" t="17280" r="6305" b="18014"/>
          <a:stretch/>
        </p:blipFill>
        <p:spPr>
          <a:xfrm>
            <a:off x="215124" y="6000146"/>
            <a:ext cx="2870976" cy="712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F5B03-FE81-44AE-8AF8-4C8D298E6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4" y="568456"/>
            <a:ext cx="5782482" cy="38295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685BA-CCCB-48AD-A622-F1B111251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792" y="2599977"/>
            <a:ext cx="6001588" cy="2448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915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230_Children1st_PP_4.3_template_2015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819C63F27A84BBE1D69ACA41EB77C" ma:contentTypeVersion="8" ma:contentTypeDescription="Create a new document." ma:contentTypeScope="" ma:versionID="ea0a26a5493b13e39f68449a028ccc49">
  <xsd:schema xmlns:xsd="http://www.w3.org/2001/XMLSchema" xmlns:xs="http://www.w3.org/2001/XMLSchema" xmlns:p="http://schemas.microsoft.com/office/2006/metadata/properties" xmlns:ns2="fdcf8d91-87ef-4631-9e41-9e2710a50cf7" targetNamespace="http://schemas.microsoft.com/office/2006/metadata/properties" ma:root="true" ma:fieldsID="81a03122822534db4894c40b1fd1c357" ns2:_="">
    <xsd:import namespace="fdcf8d91-87ef-4631-9e41-9e2710a50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f8d91-87ef-4631-9e41-9e2710a50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567D0D-544E-497C-868D-4D35FB85C1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25A8CE-5E70-4900-9470-1ECECED320CA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fdcf8d91-87ef-4631-9e41-9e2710a50cf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D7CA70-C3BF-4DDA-97C2-EF3C4FD906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cf8d91-87ef-4631-9e41-9e2710a50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8369</TotalTime>
  <Words>831</Words>
  <Application>Microsoft Office PowerPoint</Application>
  <PresentationFormat>Custom</PresentationFormat>
  <Paragraphs>67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Montserrat</vt:lpstr>
      <vt:lpstr>Office Theme</vt:lpstr>
      <vt:lpstr>00230_Children1st_PP_4.3_template_2015</vt:lpstr>
      <vt:lpstr>PowerPoint Presentation</vt:lpstr>
      <vt:lpstr>PowerPoint Presentation</vt:lpstr>
      <vt:lpstr>The Standards for Child Wellbeing and Protection in Sport</vt:lpstr>
      <vt:lpstr>8 Sections based on the Standards for Child Wellbeing and Protection in Sport </vt:lpstr>
      <vt:lpstr>8 Sections based on the Standards for Child Wellbeing and Protection in Sport </vt:lpstr>
      <vt:lpstr>PowerPoint Presentation</vt:lpstr>
      <vt:lpstr>Demonstration</vt:lpstr>
      <vt:lpstr>PowerPoint Presentation</vt:lpstr>
      <vt:lpstr>PowerPoint Presentation</vt:lpstr>
      <vt:lpstr>Tips For Success</vt:lpstr>
      <vt:lpstr> Key Benefits </vt:lpstr>
      <vt:lpstr>Q &amp; 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McCarthy</dc:creator>
  <cp:lastModifiedBy>Craig Chalmers</cp:lastModifiedBy>
  <cp:revision>16</cp:revision>
  <dcterms:created xsi:type="dcterms:W3CDTF">2021-07-21T13:36:40Z</dcterms:created>
  <dcterms:modified xsi:type="dcterms:W3CDTF">2022-01-20T11:56:57Z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0x0101004A4819C63F27A84BBE1D69ACA41EB77C</vt:lpwstr>
  </property>
</Properties>
</file>