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0" r:id="rId6"/>
    <p:sldMasterId id="2147483675" r:id="rId7"/>
  </p:sldMasterIdLst>
  <p:notesMasterIdLst>
    <p:notesMasterId r:id="rId13"/>
  </p:notesMasterIdLst>
  <p:sldIdLst>
    <p:sldId id="5339" r:id="rId8"/>
    <p:sldId id="5329" r:id="rId9"/>
    <p:sldId id="1328" r:id="rId10"/>
    <p:sldId id="5333" r:id="rId11"/>
    <p:sldId id="533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ren McKay" initials="DM" lastIdx="2" clrIdx="0">
    <p:extLst>
      <p:ext uri="{19B8F6BF-5375-455C-9EA6-DF929625EA0E}">
        <p15:presenceInfo xmlns:p15="http://schemas.microsoft.com/office/powerpoint/2012/main" userId="S::darren.mckay@sportscotland.org.uk::a8c80252-e05b-4dd0-8bf6-5e6a0885f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3"/>
    <a:srgbClr val="1D14D0"/>
    <a:srgbClr val="101BF8"/>
    <a:srgbClr val="10F847"/>
    <a:srgbClr val="E22691"/>
    <a:srgbClr val="F0FAE2"/>
    <a:srgbClr val="FFFAEB"/>
    <a:srgbClr val="FDE7F4"/>
    <a:srgbClr val="F1E5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94F0A-6F06-4153-ABD1-6E25063D716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5AFFAF5-EE08-498F-9CDF-20E31BB2DA40}">
      <dgm:prSet phldrT="[Text]"/>
      <dgm:spPr/>
      <dgm:t>
        <a:bodyPr/>
        <a:lstStyle/>
        <a:p>
          <a:pPr rtl="0">
            <a:buNone/>
          </a:pPr>
          <a:r>
            <a:rPr lang="en-GB" b="0" i="0"/>
            <a:t>A panel will assess submissions against agreed criteria (to be developed) and agree funding awards. </a:t>
          </a:r>
          <a:endParaRPr lang="en-GB"/>
        </a:p>
      </dgm:t>
    </dgm:pt>
    <dgm:pt modelId="{242CCE0F-B8B4-4920-8ED9-FCC86AE54C5A}" type="parTrans" cxnId="{36B4D2B8-3E53-4D9E-B6DA-732AAC60F094}">
      <dgm:prSet/>
      <dgm:spPr/>
      <dgm:t>
        <a:bodyPr/>
        <a:lstStyle/>
        <a:p>
          <a:endParaRPr lang="en-GB"/>
        </a:p>
      </dgm:t>
    </dgm:pt>
    <dgm:pt modelId="{1C78B353-793D-42F6-8DA7-02D7DFED327E}" type="sibTrans" cxnId="{36B4D2B8-3E53-4D9E-B6DA-732AAC60F094}">
      <dgm:prSet/>
      <dgm:spPr/>
      <dgm:t>
        <a:bodyPr/>
        <a:lstStyle/>
        <a:p>
          <a:endParaRPr lang="en-GB"/>
        </a:p>
      </dgm:t>
    </dgm:pt>
    <dgm:pt modelId="{4C082930-2B70-484F-8890-1AB9818A818C}">
      <dgm:prSet/>
      <dgm:spPr/>
      <dgm:t>
        <a:bodyPr/>
        <a:lstStyle/>
        <a:p>
          <a:pPr>
            <a:buNone/>
          </a:pPr>
          <a:r>
            <a:rPr lang="en-GB" b="0" i="0"/>
            <a:t>SGB’s will apply through a structured application process, outlining their case for investment and demonstrating how the proposed activity will improve outcomes aligned to the purpose of the investment.  </a:t>
          </a:r>
          <a:endParaRPr lang="en-GB"/>
        </a:p>
      </dgm:t>
    </dgm:pt>
    <dgm:pt modelId="{10361CDC-5859-4BA0-90CD-7CC6F5003AFA}" type="parTrans" cxnId="{E6A7715D-3EED-4E78-ABCA-C4F3BB6DFE86}">
      <dgm:prSet/>
      <dgm:spPr/>
      <dgm:t>
        <a:bodyPr/>
        <a:lstStyle/>
        <a:p>
          <a:endParaRPr lang="en-GB"/>
        </a:p>
      </dgm:t>
    </dgm:pt>
    <dgm:pt modelId="{1EEADBA0-CF63-4DBA-A776-38206BD5BCB2}" type="sibTrans" cxnId="{E6A7715D-3EED-4E78-ABCA-C4F3BB6DFE86}">
      <dgm:prSet/>
      <dgm:spPr/>
      <dgm:t>
        <a:bodyPr/>
        <a:lstStyle/>
        <a:p>
          <a:endParaRPr lang="en-GB"/>
        </a:p>
      </dgm:t>
    </dgm:pt>
    <dgm:pt modelId="{1D34BA7F-9362-4EFD-BC5E-A78F6E403C36}">
      <dgm:prSet/>
      <dgm:spPr/>
      <dgm:t>
        <a:bodyPr/>
        <a:lstStyle/>
        <a:p>
          <a:pPr>
            <a:buNone/>
          </a:pPr>
          <a:r>
            <a:rPr lang="en-GB" b="0" i="0"/>
            <a:t>Funding awards will be approved by a supplementary panel and paid to SGB directly through existing mechanisms. </a:t>
          </a:r>
          <a:endParaRPr lang="en-GB"/>
        </a:p>
      </dgm:t>
    </dgm:pt>
    <dgm:pt modelId="{E25A745E-044B-4885-954C-FE44C9081909}" type="parTrans" cxnId="{3341CC89-4886-44F6-A526-2A792770DB93}">
      <dgm:prSet/>
      <dgm:spPr/>
      <dgm:t>
        <a:bodyPr/>
        <a:lstStyle/>
        <a:p>
          <a:endParaRPr lang="en-GB"/>
        </a:p>
      </dgm:t>
    </dgm:pt>
    <dgm:pt modelId="{397B1C6E-A7AE-4210-8F3F-BCD8039CFCBA}" type="sibTrans" cxnId="{3341CC89-4886-44F6-A526-2A792770DB93}">
      <dgm:prSet/>
      <dgm:spPr/>
      <dgm:t>
        <a:bodyPr/>
        <a:lstStyle/>
        <a:p>
          <a:endParaRPr lang="en-GB"/>
        </a:p>
      </dgm:t>
    </dgm:pt>
    <dgm:pt modelId="{50F82178-3168-4532-A890-A4CE8DA6E412}" type="pres">
      <dgm:prSet presAssocID="{E9F94F0A-6F06-4153-ABD1-6E25063D7161}" presName="CompostProcess" presStyleCnt="0">
        <dgm:presLayoutVars>
          <dgm:dir/>
          <dgm:resizeHandles val="exact"/>
        </dgm:presLayoutVars>
      </dgm:prSet>
      <dgm:spPr/>
    </dgm:pt>
    <dgm:pt modelId="{2B5BB98D-17A0-4CB9-BFD7-9E3955E39594}" type="pres">
      <dgm:prSet presAssocID="{E9F94F0A-6F06-4153-ABD1-6E25063D7161}" presName="arrow" presStyleLbl="bgShp" presStyleIdx="0" presStyleCnt="1"/>
      <dgm:spPr/>
    </dgm:pt>
    <dgm:pt modelId="{992E6662-3089-4F22-BACC-C7BF06A9D42D}" type="pres">
      <dgm:prSet presAssocID="{E9F94F0A-6F06-4153-ABD1-6E25063D7161}" presName="linearProcess" presStyleCnt="0"/>
      <dgm:spPr/>
    </dgm:pt>
    <dgm:pt modelId="{86BE7B70-29C0-4332-BBC7-3F0A3726AC84}" type="pres">
      <dgm:prSet presAssocID="{4C082930-2B70-484F-8890-1AB9818A818C}" presName="textNode" presStyleLbl="node1" presStyleIdx="0" presStyleCnt="3">
        <dgm:presLayoutVars>
          <dgm:bulletEnabled val="1"/>
        </dgm:presLayoutVars>
      </dgm:prSet>
      <dgm:spPr/>
    </dgm:pt>
    <dgm:pt modelId="{61AF5F97-2C5D-4680-AE47-6E307F22806D}" type="pres">
      <dgm:prSet presAssocID="{1EEADBA0-CF63-4DBA-A776-38206BD5BCB2}" presName="sibTrans" presStyleCnt="0"/>
      <dgm:spPr/>
    </dgm:pt>
    <dgm:pt modelId="{1B61CCCA-16A6-416D-A6F5-D7A3CF7454D1}" type="pres">
      <dgm:prSet presAssocID="{15AFFAF5-EE08-498F-9CDF-20E31BB2DA40}" presName="textNode" presStyleLbl="node1" presStyleIdx="1" presStyleCnt="3" custLinFactNeighborX="-38840" custLinFactNeighborY="-3839">
        <dgm:presLayoutVars>
          <dgm:bulletEnabled val="1"/>
        </dgm:presLayoutVars>
      </dgm:prSet>
      <dgm:spPr/>
    </dgm:pt>
    <dgm:pt modelId="{62B240BC-7488-4A8E-89C3-83D98D64F9BA}" type="pres">
      <dgm:prSet presAssocID="{1C78B353-793D-42F6-8DA7-02D7DFED327E}" presName="sibTrans" presStyleCnt="0"/>
      <dgm:spPr/>
    </dgm:pt>
    <dgm:pt modelId="{08AD2867-E52D-4262-8D1A-7AFCBB49CD6D}" type="pres">
      <dgm:prSet presAssocID="{1D34BA7F-9362-4EFD-BC5E-A78F6E403C3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6A7715D-3EED-4E78-ABCA-C4F3BB6DFE86}" srcId="{E9F94F0A-6F06-4153-ABD1-6E25063D7161}" destId="{4C082930-2B70-484F-8890-1AB9818A818C}" srcOrd="0" destOrd="0" parTransId="{10361CDC-5859-4BA0-90CD-7CC6F5003AFA}" sibTransId="{1EEADBA0-CF63-4DBA-A776-38206BD5BCB2}"/>
    <dgm:cxn modelId="{CA6EEC6B-EE07-4596-8565-625978C0ADAB}" type="presOf" srcId="{1D34BA7F-9362-4EFD-BC5E-A78F6E403C36}" destId="{08AD2867-E52D-4262-8D1A-7AFCBB49CD6D}" srcOrd="0" destOrd="0" presId="urn:microsoft.com/office/officeart/2005/8/layout/hProcess9"/>
    <dgm:cxn modelId="{BA4F257B-6002-45C1-86E2-65E35CD80244}" type="presOf" srcId="{E9F94F0A-6F06-4153-ABD1-6E25063D7161}" destId="{50F82178-3168-4532-A890-A4CE8DA6E412}" srcOrd="0" destOrd="0" presId="urn:microsoft.com/office/officeart/2005/8/layout/hProcess9"/>
    <dgm:cxn modelId="{3341CC89-4886-44F6-A526-2A792770DB93}" srcId="{E9F94F0A-6F06-4153-ABD1-6E25063D7161}" destId="{1D34BA7F-9362-4EFD-BC5E-A78F6E403C36}" srcOrd="2" destOrd="0" parTransId="{E25A745E-044B-4885-954C-FE44C9081909}" sibTransId="{397B1C6E-A7AE-4210-8F3F-BCD8039CFCBA}"/>
    <dgm:cxn modelId="{3328D09C-77DC-4B1E-8CC1-CA21FE643A3A}" type="presOf" srcId="{4C082930-2B70-484F-8890-1AB9818A818C}" destId="{86BE7B70-29C0-4332-BBC7-3F0A3726AC84}" srcOrd="0" destOrd="0" presId="urn:microsoft.com/office/officeart/2005/8/layout/hProcess9"/>
    <dgm:cxn modelId="{36B4D2B8-3E53-4D9E-B6DA-732AAC60F094}" srcId="{E9F94F0A-6F06-4153-ABD1-6E25063D7161}" destId="{15AFFAF5-EE08-498F-9CDF-20E31BB2DA40}" srcOrd="1" destOrd="0" parTransId="{242CCE0F-B8B4-4920-8ED9-FCC86AE54C5A}" sibTransId="{1C78B353-793D-42F6-8DA7-02D7DFED327E}"/>
    <dgm:cxn modelId="{40B25FBA-70AF-47B9-92A3-391894D9490C}" type="presOf" srcId="{15AFFAF5-EE08-498F-9CDF-20E31BB2DA40}" destId="{1B61CCCA-16A6-416D-A6F5-D7A3CF7454D1}" srcOrd="0" destOrd="0" presId="urn:microsoft.com/office/officeart/2005/8/layout/hProcess9"/>
    <dgm:cxn modelId="{84D55A45-02F6-4D9E-AF97-D15F01663009}" type="presParOf" srcId="{50F82178-3168-4532-A890-A4CE8DA6E412}" destId="{2B5BB98D-17A0-4CB9-BFD7-9E3955E39594}" srcOrd="0" destOrd="0" presId="urn:microsoft.com/office/officeart/2005/8/layout/hProcess9"/>
    <dgm:cxn modelId="{22A8FFC0-D35F-49B6-AF37-9C6E8515AEDB}" type="presParOf" srcId="{50F82178-3168-4532-A890-A4CE8DA6E412}" destId="{992E6662-3089-4F22-BACC-C7BF06A9D42D}" srcOrd="1" destOrd="0" presId="urn:microsoft.com/office/officeart/2005/8/layout/hProcess9"/>
    <dgm:cxn modelId="{DAD89845-989A-4F39-9DAC-A7C26971DD69}" type="presParOf" srcId="{992E6662-3089-4F22-BACC-C7BF06A9D42D}" destId="{86BE7B70-29C0-4332-BBC7-3F0A3726AC84}" srcOrd="0" destOrd="0" presId="urn:microsoft.com/office/officeart/2005/8/layout/hProcess9"/>
    <dgm:cxn modelId="{C39EF240-0754-4918-B153-6B281EDAA640}" type="presParOf" srcId="{992E6662-3089-4F22-BACC-C7BF06A9D42D}" destId="{61AF5F97-2C5D-4680-AE47-6E307F22806D}" srcOrd="1" destOrd="0" presId="urn:microsoft.com/office/officeart/2005/8/layout/hProcess9"/>
    <dgm:cxn modelId="{40D1D027-34DF-485A-B8E7-4F468FDCB5F3}" type="presParOf" srcId="{992E6662-3089-4F22-BACC-C7BF06A9D42D}" destId="{1B61CCCA-16A6-416D-A6F5-D7A3CF7454D1}" srcOrd="2" destOrd="0" presId="urn:microsoft.com/office/officeart/2005/8/layout/hProcess9"/>
    <dgm:cxn modelId="{0B454661-8ACB-4AEA-A52B-3549F0145946}" type="presParOf" srcId="{992E6662-3089-4F22-BACC-C7BF06A9D42D}" destId="{62B240BC-7488-4A8E-89C3-83D98D64F9BA}" srcOrd="3" destOrd="0" presId="urn:microsoft.com/office/officeart/2005/8/layout/hProcess9"/>
    <dgm:cxn modelId="{AF170C27-E691-4B39-B0E7-91D69124A315}" type="presParOf" srcId="{992E6662-3089-4F22-BACC-C7BF06A9D42D}" destId="{08AD2867-E52D-4262-8D1A-7AFCBB49CD6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258FB0-CDC4-4EEC-947F-977D58F9E75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C03E9AA-BDD0-4235-A36D-2C7153D8C03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/>
            <a:t>Develop </a:t>
          </a:r>
          <a:r>
            <a:rPr lang="en-GB" b="1"/>
            <a:t>application process </a:t>
          </a:r>
          <a:r>
            <a:rPr lang="en-GB" b="0"/>
            <a:t>alongside other funding streams </a:t>
          </a:r>
          <a:endParaRPr lang="en-US" b="0"/>
        </a:p>
      </dgm:t>
    </dgm:pt>
    <dgm:pt modelId="{E8B51CA5-33FF-455A-B0C0-BC76F70658C0}" type="parTrans" cxnId="{6256E689-FA7C-44E3-9E41-A7CD141D048C}">
      <dgm:prSet/>
      <dgm:spPr/>
      <dgm:t>
        <a:bodyPr/>
        <a:lstStyle/>
        <a:p>
          <a:endParaRPr lang="en-US"/>
        </a:p>
      </dgm:t>
    </dgm:pt>
    <dgm:pt modelId="{F2142319-3618-4D5C-9C25-D51F54D352AE}" type="sibTrans" cxnId="{6256E689-FA7C-44E3-9E41-A7CD141D048C}">
      <dgm:prSet/>
      <dgm:spPr/>
      <dgm:t>
        <a:bodyPr/>
        <a:lstStyle/>
        <a:p>
          <a:endParaRPr lang="en-US"/>
        </a:p>
      </dgm:t>
    </dgm:pt>
    <dgm:pt modelId="{714FAFDB-3FCD-4379-B696-18DDEA899D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Develop </a:t>
          </a:r>
          <a:r>
            <a:rPr lang="en-US" b="1"/>
            <a:t>guidance documents </a:t>
          </a:r>
          <a:r>
            <a:rPr lang="en-US"/>
            <a:t>along side the implementation plan</a:t>
          </a:r>
        </a:p>
      </dgm:t>
    </dgm:pt>
    <dgm:pt modelId="{AE5FCA9C-1481-43D1-BE2E-3E00EB550B9F}" type="parTrans" cxnId="{D6670B04-4336-44F3-9C59-EC62606BB4EE}">
      <dgm:prSet/>
      <dgm:spPr/>
      <dgm:t>
        <a:bodyPr/>
        <a:lstStyle/>
        <a:p>
          <a:endParaRPr lang="en-US"/>
        </a:p>
      </dgm:t>
    </dgm:pt>
    <dgm:pt modelId="{8F4D9D61-FFA9-4B1D-A6F2-DA89EB57F005}" type="sibTrans" cxnId="{D6670B04-4336-44F3-9C59-EC62606BB4EE}">
      <dgm:prSet/>
      <dgm:spPr/>
      <dgm:t>
        <a:bodyPr/>
        <a:lstStyle/>
        <a:p>
          <a:endParaRPr lang="en-US"/>
        </a:p>
      </dgm:t>
    </dgm:pt>
    <dgm:pt modelId="{86A1DC3A-EB22-4DFB-A53D-EC01E15D3C3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Communication to </a:t>
          </a:r>
          <a:r>
            <a:rPr lang="en-GB"/>
            <a:t>partners</a:t>
          </a:r>
          <a:endParaRPr lang="en-US"/>
        </a:p>
      </dgm:t>
    </dgm:pt>
    <dgm:pt modelId="{D2271CBA-42D7-479E-B928-AE054FC9C8CC}" type="parTrans" cxnId="{F105A226-A1FF-4C58-B4DD-BEFE3233510B}">
      <dgm:prSet/>
      <dgm:spPr/>
      <dgm:t>
        <a:bodyPr/>
        <a:lstStyle/>
        <a:p>
          <a:endParaRPr lang="en-US"/>
        </a:p>
      </dgm:t>
    </dgm:pt>
    <dgm:pt modelId="{0E2F1C7E-E19F-4624-B813-44554151D500}" type="sibTrans" cxnId="{F105A226-A1FF-4C58-B4DD-BEFE3233510B}">
      <dgm:prSet/>
      <dgm:spPr/>
      <dgm:t>
        <a:bodyPr/>
        <a:lstStyle/>
        <a:p>
          <a:endParaRPr lang="en-US"/>
        </a:p>
      </dgm:t>
    </dgm:pt>
    <dgm:pt modelId="{D998476A-B32E-42D4-A894-B195B5786D0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Planning phase </a:t>
          </a:r>
          <a:r>
            <a:rPr lang="en-GB" b="0"/>
            <a:t>April to June </a:t>
          </a:r>
          <a:r>
            <a:rPr lang="en-GB"/>
            <a:t>for submission in June - August 2026</a:t>
          </a:r>
          <a:endParaRPr lang="en-US"/>
        </a:p>
      </dgm:t>
    </dgm:pt>
    <dgm:pt modelId="{6A1886B3-E55F-4530-9C37-5C30F38B35FD}" type="parTrans" cxnId="{444A17DD-5B8B-465A-B12D-29BA9FBAF07C}">
      <dgm:prSet/>
      <dgm:spPr/>
      <dgm:t>
        <a:bodyPr/>
        <a:lstStyle/>
        <a:p>
          <a:endParaRPr lang="en-US"/>
        </a:p>
      </dgm:t>
    </dgm:pt>
    <dgm:pt modelId="{2C7EE095-1CAC-4423-936F-78D08A2A3C58}" type="sibTrans" cxnId="{444A17DD-5B8B-465A-B12D-29BA9FBAF07C}">
      <dgm:prSet/>
      <dgm:spPr/>
      <dgm:t>
        <a:bodyPr/>
        <a:lstStyle/>
        <a:p>
          <a:endParaRPr lang="en-US"/>
        </a:p>
      </dgm:t>
    </dgm:pt>
    <dgm:pt modelId="{E89DB26A-ACA6-4934-A7F3-1D31A79F5EFF}" type="pres">
      <dgm:prSet presAssocID="{76258FB0-CDC4-4EEC-947F-977D58F9E75D}" presName="root" presStyleCnt="0">
        <dgm:presLayoutVars>
          <dgm:dir/>
          <dgm:resizeHandles val="exact"/>
        </dgm:presLayoutVars>
      </dgm:prSet>
      <dgm:spPr/>
    </dgm:pt>
    <dgm:pt modelId="{77F2BD87-29F7-47A2-A75F-A6D8620BF597}" type="pres">
      <dgm:prSet presAssocID="{FC03E9AA-BDD0-4235-A36D-2C7153D8C033}" presName="compNode" presStyleCnt="0"/>
      <dgm:spPr/>
    </dgm:pt>
    <dgm:pt modelId="{95A365C7-C56D-4492-998A-DFBF5F64D93A}" type="pres">
      <dgm:prSet presAssocID="{FC03E9AA-BDD0-4235-A36D-2C7153D8C033}" presName="bgRect" presStyleLbl="bgShp" presStyleIdx="0" presStyleCnt="4"/>
      <dgm:spPr/>
    </dgm:pt>
    <dgm:pt modelId="{38AD00B6-4139-4992-95FE-5F854C3B1357}" type="pres">
      <dgm:prSet presAssocID="{FC03E9AA-BDD0-4235-A36D-2C7153D8C03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8A8E7E49-6890-470A-8D15-FD2DB98D5347}" type="pres">
      <dgm:prSet presAssocID="{FC03E9AA-BDD0-4235-A36D-2C7153D8C033}" presName="spaceRect" presStyleCnt="0"/>
      <dgm:spPr/>
    </dgm:pt>
    <dgm:pt modelId="{E57CC773-F2A2-41E7-994D-81DB1B2AC377}" type="pres">
      <dgm:prSet presAssocID="{FC03E9AA-BDD0-4235-A36D-2C7153D8C033}" presName="parTx" presStyleLbl="revTx" presStyleIdx="0" presStyleCnt="4">
        <dgm:presLayoutVars>
          <dgm:chMax val="0"/>
          <dgm:chPref val="0"/>
        </dgm:presLayoutVars>
      </dgm:prSet>
      <dgm:spPr/>
    </dgm:pt>
    <dgm:pt modelId="{7F8D20C9-0105-4F9C-9EB2-F7CAC4940564}" type="pres">
      <dgm:prSet presAssocID="{F2142319-3618-4D5C-9C25-D51F54D352AE}" presName="sibTrans" presStyleCnt="0"/>
      <dgm:spPr/>
    </dgm:pt>
    <dgm:pt modelId="{357E1D71-1CB4-4353-A241-93FCCA3E9A06}" type="pres">
      <dgm:prSet presAssocID="{714FAFDB-3FCD-4379-B696-18DDEA899DA6}" presName="compNode" presStyleCnt="0"/>
      <dgm:spPr/>
    </dgm:pt>
    <dgm:pt modelId="{C3459BF1-54C7-4884-9190-82B1413AC3EE}" type="pres">
      <dgm:prSet presAssocID="{714FAFDB-3FCD-4379-B696-18DDEA899DA6}" presName="bgRect" presStyleLbl="bgShp" presStyleIdx="1" presStyleCnt="4"/>
      <dgm:spPr/>
    </dgm:pt>
    <dgm:pt modelId="{BA63FA89-27BB-4AD6-A5F9-F282EF54BD93}" type="pres">
      <dgm:prSet presAssocID="{714FAFDB-3FCD-4379-B696-18DDEA899DA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ass with solid fill"/>
        </a:ext>
      </dgm:extLst>
    </dgm:pt>
    <dgm:pt modelId="{70525421-A6A6-4F30-B065-F240A62B4DC5}" type="pres">
      <dgm:prSet presAssocID="{714FAFDB-3FCD-4379-B696-18DDEA899DA6}" presName="spaceRect" presStyleCnt="0"/>
      <dgm:spPr/>
    </dgm:pt>
    <dgm:pt modelId="{7138AD8D-AB5F-49AB-8CA9-C0C5AD7B040D}" type="pres">
      <dgm:prSet presAssocID="{714FAFDB-3FCD-4379-B696-18DDEA899DA6}" presName="parTx" presStyleLbl="revTx" presStyleIdx="1" presStyleCnt="4">
        <dgm:presLayoutVars>
          <dgm:chMax val="0"/>
          <dgm:chPref val="0"/>
        </dgm:presLayoutVars>
      </dgm:prSet>
      <dgm:spPr/>
    </dgm:pt>
    <dgm:pt modelId="{D8846225-FC86-47BA-A4E8-E97D11C4DB39}" type="pres">
      <dgm:prSet presAssocID="{8F4D9D61-FFA9-4B1D-A6F2-DA89EB57F005}" presName="sibTrans" presStyleCnt="0"/>
      <dgm:spPr/>
    </dgm:pt>
    <dgm:pt modelId="{F0E11956-55D3-4AF6-93F4-655CA2255360}" type="pres">
      <dgm:prSet presAssocID="{86A1DC3A-EB22-4DFB-A53D-EC01E15D3C35}" presName="compNode" presStyleCnt="0"/>
      <dgm:spPr/>
    </dgm:pt>
    <dgm:pt modelId="{D785B154-E291-430D-9882-B2964933C4A2}" type="pres">
      <dgm:prSet presAssocID="{86A1DC3A-EB22-4DFB-A53D-EC01E15D3C35}" presName="bgRect" presStyleLbl="bgShp" presStyleIdx="2" presStyleCnt="4"/>
      <dgm:spPr/>
    </dgm:pt>
    <dgm:pt modelId="{D628F77A-7BC3-4925-933B-BCF2E76DF0E3}" type="pres">
      <dgm:prSet presAssocID="{86A1DC3A-EB22-4DFB-A53D-EC01E15D3C3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A0F20F76-C495-48C1-B673-93723B5BE22F}" type="pres">
      <dgm:prSet presAssocID="{86A1DC3A-EB22-4DFB-A53D-EC01E15D3C35}" presName="spaceRect" presStyleCnt="0"/>
      <dgm:spPr/>
    </dgm:pt>
    <dgm:pt modelId="{E7B014FC-837E-43B5-83E6-44DE5E1D6F59}" type="pres">
      <dgm:prSet presAssocID="{86A1DC3A-EB22-4DFB-A53D-EC01E15D3C35}" presName="parTx" presStyleLbl="revTx" presStyleIdx="2" presStyleCnt="4">
        <dgm:presLayoutVars>
          <dgm:chMax val="0"/>
          <dgm:chPref val="0"/>
        </dgm:presLayoutVars>
      </dgm:prSet>
      <dgm:spPr/>
    </dgm:pt>
    <dgm:pt modelId="{3A3363A8-79BE-44D2-8FA4-884FF4F7A9AF}" type="pres">
      <dgm:prSet presAssocID="{0E2F1C7E-E19F-4624-B813-44554151D500}" presName="sibTrans" presStyleCnt="0"/>
      <dgm:spPr/>
    </dgm:pt>
    <dgm:pt modelId="{94ACF048-2524-4295-A022-84E868136DE1}" type="pres">
      <dgm:prSet presAssocID="{D998476A-B32E-42D4-A894-B195B5786D0E}" presName="compNode" presStyleCnt="0"/>
      <dgm:spPr/>
    </dgm:pt>
    <dgm:pt modelId="{D9AE8D0E-CE33-4871-9F83-9BBD8E9BA3D7}" type="pres">
      <dgm:prSet presAssocID="{D998476A-B32E-42D4-A894-B195B5786D0E}" presName="bgRect" presStyleLbl="bgShp" presStyleIdx="3" presStyleCnt="4"/>
      <dgm:spPr/>
    </dgm:pt>
    <dgm:pt modelId="{02366582-DD21-432D-9EE8-CD1F023D4AC2}" type="pres">
      <dgm:prSet presAssocID="{D998476A-B32E-42D4-A894-B195B5786D0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9BC3A2E6-B7E6-49FB-A9EB-E8970C8EA179}" type="pres">
      <dgm:prSet presAssocID="{D998476A-B32E-42D4-A894-B195B5786D0E}" presName="spaceRect" presStyleCnt="0"/>
      <dgm:spPr/>
    </dgm:pt>
    <dgm:pt modelId="{EE8DDB7F-5CC1-45DB-8199-68DDA14A750D}" type="pres">
      <dgm:prSet presAssocID="{D998476A-B32E-42D4-A894-B195B5786D0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6670B04-4336-44F3-9C59-EC62606BB4EE}" srcId="{76258FB0-CDC4-4EEC-947F-977D58F9E75D}" destId="{714FAFDB-3FCD-4379-B696-18DDEA899DA6}" srcOrd="1" destOrd="0" parTransId="{AE5FCA9C-1481-43D1-BE2E-3E00EB550B9F}" sibTransId="{8F4D9D61-FFA9-4B1D-A6F2-DA89EB57F005}"/>
    <dgm:cxn modelId="{F105A226-A1FF-4C58-B4DD-BEFE3233510B}" srcId="{76258FB0-CDC4-4EEC-947F-977D58F9E75D}" destId="{86A1DC3A-EB22-4DFB-A53D-EC01E15D3C35}" srcOrd="2" destOrd="0" parTransId="{D2271CBA-42D7-479E-B928-AE054FC9C8CC}" sibTransId="{0E2F1C7E-E19F-4624-B813-44554151D500}"/>
    <dgm:cxn modelId="{F446E033-9E59-408F-8F6E-9DC2FE477E05}" type="presOf" srcId="{86A1DC3A-EB22-4DFB-A53D-EC01E15D3C35}" destId="{E7B014FC-837E-43B5-83E6-44DE5E1D6F59}" srcOrd="0" destOrd="0" presId="urn:microsoft.com/office/officeart/2018/2/layout/IconVerticalSolidList"/>
    <dgm:cxn modelId="{3395554E-B06E-41B3-BA04-428D2ADEBE1A}" type="presOf" srcId="{D998476A-B32E-42D4-A894-B195B5786D0E}" destId="{EE8DDB7F-5CC1-45DB-8199-68DDA14A750D}" srcOrd="0" destOrd="0" presId="urn:microsoft.com/office/officeart/2018/2/layout/IconVerticalSolidList"/>
    <dgm:cxn modelId="{EC4FEF6F-4667-4D4E-97C9-AE3EEC5D3EE7}" type="presOf" srcId="{76258FB0-CDC4-4EEC-947F-977D58F9E75D}" destId="{E89DB26A-ACA6-4934-A7F3-1D31A79F5EFF}" srcOrd="0" destOrd="0" presId="urn:microsoft.com/office/officeart/2018/2/layout/IconVerticalSolidList"/>
    <dgm:cxn modelId="{08874F75-4A52-4FC4-B1C6-211C7CC33EB5}" type="presOf" srcId="{714FAFDB-3FCD-4379-B696-18DDEA899DA6}" destId="{7138AD8D-AB5F-49AB-8CA9-C0C5AD7B040D}" srcOrd="0" destOrd="0" presId="urn:microsoft.com/office/officeart/2018/2/layout/IconVerticalSolidList"/>
    <dgm:cxn modelId="{6256E689-FA7C-44E3-9E41-A7CD141D048C}" srcId="{76258FB0-CDC4-4EEC-947F-977D58F9E75D}" destId="{FC03E9AA-BDD0-4235-A36D-2C7153D8C033}" srcOrd="0" destOrd="0" parTransId="{E8B51CA5-33FF-455A-B0C0-BC76F70658C0}" sibTransId="{F2142319-3618-4D5C-9C25-D51F54D352AE}"/>
    <dgm:cxn modelId="{BB9AA5A7-7389-4EA2-B001-4021E2FE1DC3}" type="presOf" srcId="{FC03E9AA-BDD0-4235-A36D-2C7153D8C033}" destId="{E57CC773-F2A2-41E7-994D-81DB1B2AC377}" srcOrd="0" destOrd="0" presId="urn:microsoft.com/office/officeart/2018/2/layout/IconVerticalSolidList"/>
    <dgm:cxn modelId="{444A17DD-5B8B-465A-B12D-29BA9FBAF07C}" srcId="{76258FB0-CDC4-4EEC-947F-977D58F9E75D}" destId="{D998476A-B32E-42D4-A894-B195B5786D0E}" srcOrd="3" destOrd="0" parTransId="{6A1886B3-E55F-4530-9C37-5C30F38B35FD}" sibTransId="{2C7EE095-1CAC-4423-936F-78D08A2A3C58}"/>
    <dgm:cxn modelId="{9541F08B-FFF8-43E4-ABFD-CBE714C5C5AC}" type="presParOf" srcId="{E89DB26A-ACA6-4934-A7F3-1D31A79F5EFF}" destId="{77F2BD87-29F7-47A2-A75F-A6D8620BF597}" srcOrd="0" destOrd="0" presId="urn:microsoft.com/office/officeart/2018/2/layout/IconVerticalSolidList"/>
    <dgm:cxn modelId="{A7C8EA6A-8524-40AC-B31A-C7D3813D2602}" type="presParOf" srcId="{77F2BD87-29F7-47A2-A75F-A6D8620BF597}" destId="{95A365C7-C56D-4492-998A-DFBF5F64D93A}" srcOrd="0" destOrd="0" presId="urn:microsoft.com/office/officeart/2018/2/layout/IconVerticalSolidList"/>
    <dgm:cxn modelId="{3FEF6DB0-A7C4-4FFE-A99D-4F882F3C9775}" type="presParOf" srcId="{77F2BD87-29F7-47A2-A75F-A6D8620BF597}" destId="{38AD00B6-4139-4992-95FE-5F854C3B1357}" srcOrd="1" destOrd="0" presId="urn:microsoft.com/office/officeart/2018/2/layout/IconVerticalSolidList"/>
    <dgm:cxn modelId="{F0302EDB-6D41-4ECF-B10E-C94074D641D5}" type="presParOf" srcId="{77F2BD87-29F7-47A2-A75F-A6D8620BF597}" destId="{8A8E7E49-6890-470A-8D15-FD2DB98D5347}" srcOrd="2" destOrd="0" presId="urn:microsoft.com/office/officeart/2018/2/layout/IconVerticalSolidList"/>
    <dgm:cxn modelId="{FCE59226-BEAD-40F0-B300-E82BC51329DD}" type="presParOf" srcId="{77F2BD87-29F7-47A2-A75F-A6D8620BF597}" destId="{E57CC773-F2A2-41E7-994D-81DB1B2AC377}" srcOrd="3" destOrd="0" presId="urn:microsoft.com/office/officeart/2018/2/layout/IconVerticalSolidList"/>
    <dgm:cxn modelId="{6F3DF696-D9A1-4D57-954B-14864A827DCE}" type="presParOf" srcId="{E89DB26A-ACA6-4934-A7F3-1D31A79F5EFF}" destId="{7F8D20C9-0105-4F9C-9EB2-F7CAC4940564}" srcOrd="1" destOrd="0" presId="urn:microsoft.com/office/officeart/2018/2/layout/IconVerticalSolidList"/>
    <dgm:cxn modelId="{2E85D870-69EC-4724-AD49-DE5F7D1E8C27}" type="presParOf" srcId="{E89DB26A-ACA6-4934-A7F3-1D31A79F5EFF}" destId="{357E1D71-1CB4-4353-A241-93FCCA3E9A06}" srcOrd="2" destOrd="0" presId="urn:microsoft.com/office/officeart/2018/2/layout/IconVerticalSolidList"/>
    <dgm:cxn modelId="{0A9F3F8D-D86B-42C1-81F5-C9BBF6E81ED2}" type="presParOf" srcId="{357E1D71-1CB4-4353-A241-93FCCA3E9A06}" destId="{C3459BF1-54C7-4884-9190-82B1413AC3EE}" srcOrd="0" destOrd="0" presId="urn:microsoft.com/office/officeart/2018/2/layout/IconVerticalSolidList"/>
    <dgm:cxn modelId="{6F21460C-0F3E-41B4-B8EF-1F1CDAFB8AEA}" type="presParOf" srcId="{357E1D71-1CB4-4353-A241-93FCCA3E9A06}" destId="{BA63FA89-27BB-4AD6-A5F9-F282EF54BD93}" srcOrd="1" destOrd="0" presId="urn:microsoft.com/office/officeart/2018/2/layout/IconVerticalSolidList"/>
    <dgm:cxn modelId="{83F71B82-1FB9-4B84-A4FB-3D54FEDE9C83}" type="presParOf" srcId="{357E1D71-1CB4-4353-A241-93FCCA3E9A06}" destId="{70525421-A6A6-4F30-B065-F240A62B4DC5}" srcOrd="2" destOrd="0" presId="urn:microsoft.com/office/officeart/2018/2/layout/IconVerticalSolidList"/>
    <dgm:cxn modelId="{3957F3D5-0995-4A8C-A853-D5704CFE87BE}" type="presParOf" srcId="{357E1D71-1CB4-4353-A241-93FCCA3E9A06}" destId="{7138AD8D-AB5F-49AB-8CA9-C0C5AD7B040D}" srcOrd="3" destOrd="0" presId="urn:microsoft.com/office/officeart/2018/2/layout/IconVerticalSolidList"/>
    <dgm:cxn modelId="{37CEA41E-940B-48F4-9FA0-D03A40C3A684}" type="presParOf" srcId="{E89DB26A-ACA6-4934-A7F3-1D31A79F5EFF}" destId="{D8846225-FC86-47BA-A4E8-E97D11C4DB39}" srcOrd="3" destOrd="0" presId="urn:microsoft.com/office/officeart/2018/2/layout/IconVerticalSolidList"/>
    <dgm:cxn modelId="{B8F077B8-F77B-4678-B905-90B2BAAB1282}" type="presParOf" srcId="{E89DB26A-ACA6-4934-A7F3-1D31A79F5EFF}" destId="{F0E11956-55D3-4AF6-93F4-655CA2255360}" srcOrd="4" destOrd="0" presId="urn:microsoft.com/office/officeart/2018/2/layout/IconVerticalSolidList"/>
    <dgm:cxn modelId="{D2A1FB35-750A-497C-B7DF-706567A5FB6D}" type="presParOf" srcId="{F0E11956-55D3-4AF6-93F4-655CA2255360}" destId="{D785B154-E291-430D-9882-B2964933C4A2}" srcOrd="0" destOrd="0" presId="urn:microsoft.com/office/officeart/2018/2/layout/IconVerticalSolidList"/>
    <dgm:cxn modelId="{E145E138-05A6-4963-99F6-32262D517DAE}" type="presParOf" srcId="{F0E11956-55D3-4AF6-93F4-655CA2255360}" destId="{D628F77A-7BC3-4925-933B-BCF2E76DF0E3}" srcOrd="1" destOrd="0" presId="urn:microsoft.com/office/officeart/2018/2/layout/IconVerticalSolidList"/>
    <dgm:cxn modelId="{B3C40E7A-E49B-4AD8-A81D-D27AC41D9847}" type="presParOf" srcId="{F0E11956-55D3-4AF6-93F4-655CA2255360}" destId="{A0F20F76-C495-48C1-B673-93723B5BE22F}" srcOrd="2" destOrd="0" presId="urn:microsoft.com/office/officeart/2018/2/layout/IconVerticalSolidList"/>
    <dgm:cxn modelId="{A4775509-6981-4EE3-B1B2-5A6DC7CA5238}" type="presParOf" srcId="{F0E11956-55D3-4AF6-93F4-655CA2255360}" destId="{E7B014FC-837E-43B5-83E6-44DE5E1D6F59}" srcOrd="3" destOrd="0" presId="urn:microsoft.com/office/officeart/2018/2/layout/IconVerticalSolidList"/>
    <dgm:cxn modelId="{A6DD083C-4267-4FF7-A8F8-2FBE38E86C26}" type="presParOf" srcId="{E89DB26A-ACA6-4934-A7F3-1D31A79F5EFF}" destId="{3A3363A8-79BE-44D2-8FA4-884FF4F7A9AF}" srcOrd="5" destOrd="0" presId="urn:microsoft.com/office/officeart/2018/2/layout/IconVerticalSolidList"/>
    <dgm:cxn modelId="{8DA6828C-DE8F-45E6-BDD0-D8B36826413F}" type="presParOf" srcId="{E89DB26A-ACA6-4934-A7F3-1D31A79F5EFF}" destId="{94ACF048-2524-4295-A022-84E868136DE1}" srcOrd="6" destOrd="0" presId="urn:microsoft.com/office/officeart/2018/2/layout/IconVerticalSolidList"/>
    <dgm:cxn modelId="{197911A2-BF13-4F9E-91A6-4CF9A4C6B896}" type="presParOf" srcId="{94ACF048-2524-4295-A022-84E868136DE1}" destId="{D9AE8D0E-CE33-4871-9F83-9BBD8E9BA3D7}" srcOrd="0" destOrd="0" presId="urn:microsoft.com/office/officeart/2018/2/layout/IconVerticalSolidList"/>
    <dgm:cxn modelId="{908C5BBC-3FA0-4833-B35D-69CD9C3C02E6}" type="presParOf" srcId="{94ACF048-2524-4295-A022-84E868136DE1}" destId="{02366582-DD21-432D-9EE8-CD1F023D4AC2}" srcOrd="1" destOrd="0" presId="urn:microsoft.com/office/officeart/2018/2/layout/IconVerticalSolidList"/>
    <dgm:cxn modelId="{BC57090C-CC01-4D32-AEDE-3D089C6F9396}" type="presParOf" srcId="{94ACF048-2524-4295-A022-84E868136DE1}" destId="{9BC3A2E6-B7E6-49FB-A9EB-E8970C8EA179}" srcOrd="2" destOrd="0" presId="urn:microsoft.com/office/officeart/2018/2/layout/IconVerticalSolidList"/>
    <dgm:cxn modelId="{4FB0C2A4-28C2-4196-B228-2B67E2478A6E}" type="presParOf" srcId="{94ACF048-2524-4295-A022-84E868136DE1}" destId="{EE8DDB7F-5CC1-45DB-8199-68DDA14A75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BB98D-17A0-4CB9-BFD7-9E3955E39594}">
      <dsp:nvSpPr>
        <dsp:cNvPr id="0" name=""/>
        <dsp:cNvSpPr/>
      </dsp:nvSpPr>
      <dsp:spPr>
        <a:xfrm>
          <a:off x="841725" y="0"/>
          <a:ext cx="9539557" cy="30400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E7B70-29C0-4332-BBC7-3F0A3726AC84}">
      <dsp:nvSpPr>
        <dsp:cNvPr id="0" name=""/>
        <dsp:cNvSpPr/>
      </dsp:nvSpPr>
      <dsp:spPr>
        <a:xfrm>
          <a:off x="12055" y="912011"/>
          <a:ext cx="3612406" cy="1216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/>
            <a:t>SGB’s will apply through a structured application process, outlining their case for investment and demonstrating how the proposed activity will improve outcomes aligned to the purpose of the investment.  </a:t>
          </a:r>
          <a:endParaRPr lang="en-GB" sz="1400" kern="1200"/>
        </a:p>
      </dsp:txBody>
      <dsp:txXfrm>
        <a:off x="71416" y="971372"/>
        <a:ext cx="3493684" cy="1097293"/>
      </dsp:txXfrm>
    </dsp:sp>
    <dsp:sp modelId="{1B61CCCA-16A6-416D-A6F5-D7A3CF7454D1}">
      <dsp:nvSpPr>
        <dsp:cNvPr id="0" name=""/>
        <dsp:cNvSpPr/>
      </dsp:nvSpPr>
      <dsp:spPr>
        <a:xfrm>
          <a:off x="3735063" y="865328"/>
          <a:ext cx="3612406" cy="1216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/>
            <a:t>A panel will assess submissions against agreed criteria (to be developed) and agree funding awards. </a:t>
          </a:r>
          <a:endParaRPr lang="en-GB" sz="1400" kern="1200"/>
        </a:p>
      </dsp:txBody>
      <dsp:txXfrm>
        <a:off x="3794424" y="924689"/>
        <a:ext cx="3493684" cy="1097293"/>
      </dsp:txXfrm>
    </dsp:sp>
    <dsp:sp modelId="{08AD2867-E52D-4262-8D1A-7AFCBB49CD6D}">
      <dsp:nvSpPr>
        <dsp:cNvPr id="0" name=""/>
        <dsp:cNvSpPr/>
      </dsp:nvSpPr>
      <dsp:spPr>
        <a:xfrm>
          <a:off x="7598547" y="912011"/>
          <a:ext cx="3612406" cy="1216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/>
            <a:t>Funding awards will be approved by a supplementary panel and paid to SGB directly through existing mechanisms. </a:t>
          </a:r>
          <a:endParaRPr lang="en-GB" sz="1400" kern="1200"/>
        </a:p>
      </dsp:txBody>
      <dsp:txXfrm>
        <a:off x="7657908" y="971372"/>
        <a:ext cx="3493684" cy="1097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365C7-C56D-4492-998A-DFBF5F64D93A}">
      <dsp:nvSpPr>
        <dsp:cNvPr id="0" name=""/>
        <dsp:cNvSpPr/>
      </dsp:nvSpPr>
      <dsp:spPr>
        <a:xfrm>
          <a:off x="0" y="1710"/>
          <a:ext cx="10959006" cy="86716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D00B6-4139-4992-95FE-5F854C3B1357}">
      <dsp:nvSpPr>
        <dsp:cNvPr id="0" name=""/>
        <dsp:cNvSpPr/>
      </dsp:nvSpPr>
      <dsp:spPr>
        <a:xfrm>
          <a:off x="262318" y="196824"/>
          <a:ext cx="476943" cy="4769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CC773-F2A2-41E7-994D-81DB1B2AC377}">
      <dsp:nvSpPr>
        <dsp:cNvPr id="0" name=""/>
        <dsp:cNvSpPr/>
      </dsp:nvSpPr>
      <dsp:spPr>
        <a:xfrm>
          <a:off x="1001580" y="1710"/>
          <a:ext cx="9957425" cy="867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75" tIns="91775" rIns="91775" bIns="917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kern="1200"/>
            <a:t>Develop </a:t>
          </a:r>
          <a:r>
            <a:rPr lang="en-GB" sz="2200" b="1" kern="1200"/>
            <a:t>application process </a:t>
          </a:r>
          <a:r>
            <a:rPr lang="en-GB" sz="2200" b="0" kern="1200"/>
            <a:t>alongside other funding streams </a:t>
          </a:r>
          <a:endParaRPr lang="en-US" sz="2200" b="0" kern="1200"/>
        </a:p>
      </dsp:txBody>
      <dsp:txXfrm>
        <a:off x="1001580" y="1710"/>
        <a:ext cx="9957425" cy="867169"/>
      </dsp:txXfrm>
    </dsp:sp>
    <dsp:sp modelId="{C3459BF1-54C7-4884-9190-82B1413AC3EE}">
      <dsp:nvSpPr>
        <dsp:cNvPr id="0" name=""/>
        <dsp:cNvSpPr/>
      </dsp:nvSpPr>
      <dsp:spPr>
        <a:xfrm>
          <a:off x="0" y="1085673"/>
          <a:ext cx="10959006" cy="86716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3FA89-27BB-4AD6-A5F9-F282EF54BD93}">
      <dsp:nvSpPr>
        <dsp:cNvPr id="0" name=""/>
        <dsp:cNvSpPr/>
      </dsp:nvSpPr>
      <dsp:spPr>
        <a:xfrm>
          <a:off x="262318" y="1280786"/>
          <a:ext cx="476943" cy="4769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8AD8D-AB5F-49AB-8CA9-C0C5AD7B040D}">
      <dsp:nvSpPr>
        <dsp:cNvPr id="0" name=""/>
        <dsp:cNvSpPr/>
      </dsp:nvSpPr>
      <dsp:spPr>
        <a:xfrm>
          <a:off x="1001580" y="1085673"/>
          <a:ext cx="9957425" cy="867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75" tIns="91775" rIns="91775" bIns="917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Develop </a:t>
          </a:r>
          <a:r>
            <a:rPr lang="en-US" sz="2200" b="1" kern="1200"/>
            <a:t>guidance documents </a:t>
          </a:r>
          <a:r>
            <a:rPr lang="en-US" sz="2200" kern="1200"/>
            <a:t>along side the implementation plan</a:t>
          </a:r>
        </a:p>
      </dsp:txBody>
      <dsp:txXfrm>
        <a:off x="1001580" y="1085673"/>
        <a:ext cx="9957425" cy="867169"/>
      </dsp:txXfrm>
    </dsp:sp>
    <dsp:sp modelId="{D785B154-E291-430D-9882-B2964933C4A2}">
      <dsp:nvSpPr>
        <dsp:cNvPr id="0" name=""/>
        <dsp:cNvSpPr/>
      </dsp:nvSpPr>
      <dsp:spPr>
        <a:xfrm>
          <a:off x="0" y="2169635"/>
          <a:ext cx="10959006" cy="86716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8F77A-7BC3-4925-933B-BCF2E76DF0E3}">
      <dsp:nvSpPr>
        <dsp:cNvPr id="0" name=""/>
        <dsp:cNvSpPr/>
      </dsp:nvSpPr>
      <dsp:spPr>
        <a:xfrm>
          <a:off x="262318" y="2364748"/>
          <a:ext cx="476943" cy="4769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014FC-837E-43B5-83E6-44DE5E1D6F59}">
      <dsp:nvSpPr>
        <dsp:cNvPr id="0" name=""/>
        <dsp:cNvSpPr/>
      </dsp:nvSpPr>
      <dsp:spPr>
        <a:xfrm>
          <a:off x="1001580" y="2169635"/>
          <a:ext cx="9957425" cy="867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75" tIns="91775" rIns="91775" bIns="917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Communication to </a:t>
          </a:r>
          <a:r>
            <a:rPr lang="en-GB" sz="2200" kern="1200"/>
            <a:t>partners</a:t>
          </a:r>
          <a:endParaRPr lang="en-US" sz="2200" kern="1200"/>
        </a:p>
      </dsp:txBody>
      <dsp:txXfrm>
        <a:off x="1001580" y="2169635"/>
        <a:ext cx="9957425" cy="867169"/>
      </dsp:txXfrm>
    </dsp:sp>
    <dsp:sp modelId="{D9AE8D0E-CE33-4871-9F83-9BBD8E9BA3D7}">
      <dsp:nvSpPr>
        <dsp:cNvPr id="0" name=""/>
        <dsp:cNvSpPr/>
      </dsp:nvSpPr>
      <dsp:spPr>
        <a:xfrm>
          <a:off x="0" y="3253597"/>
          <a:ext cx="10959006" cy="86716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66582-DD21-432D-9EE8-CD1F023D4AC2}">
      <dsp:nvSpPr>
        <dsp:cNvPr id="0" name=""/>
        <dsp:cNvSpPr/>
      </dsp:nvSpPr>
      <dsp:spPr>
        <a:xfrm>
          <a:off x="262318" y="3448710"/>
          <a:ext cx="476943" cy="4769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DDB7F-5CC1-45DB-8199-68DDA14A750D}">
      <dsp:nvSpPr>
        <dsp:cNvPr id="0" name=""/>
        <dsp:cNvSpPr/>
      </dsp:nvSpPr>
      <dsp:spPr>
        <a:xfrm>
          <a:off x="1001580" y="3253597"/>
          <a:ext cx="9957425" cy="867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75" tIns="91775" rIns="91775" bIns="917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Planning phase </a:t>
          </a:r>
          <a:r>
            <a:rPr lang="en-GB" sz="2200" b="0" kern="1200"/>
            <a:t>April to June </a:t>
          </a:r>
          <a:r>
            <a:rPr lang="en-GB" sz="2200" kern="1200"/>
            <a:t>for submission in June - August 2026</a:t>
          </a:r>
          <a:endParaRPr lang="en-US" sz="2200" kern="1200"/>
        </a:p>
      </dsp:txBody>
      <dsp:txXfrm>
        <a:off x="1001580" y="3253597"/>
        <a:ext cx="9957425" cy="867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76CE6-7756-46D8-AC13-6A69E555AAD7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3EE84-05B8-4339-B544-41D81B68B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6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B33CF-9F6A-01AE-1ACA-2D4AB6CED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BEF7E4-0F36-2654-4096-B711E9ED00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80CAF7-9176-EC9D-A240-5EADC65275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1FF8A-8CCE-9F34-B707-95B94B4F0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4AC7E-47DF-3446-AEA2-D28BC8BF4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9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Put in place a paid workforce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work alongside club volunteers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that allows the club to thrive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lifts any burden from volunteers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Improves the club 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Ensures greater capacity in the club in order to provide sustainable participation</a:t>
            </a:r>
          </a:p>
          <a:p>
            <a:pPr marL="2286000" lvl="5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EE84-05B8-4339-B544-41D81B68B25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51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DA54F-3CA1-D1B2-7FF0-7638EC904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275F54-4C75-F314-13A2-5A56DD49B7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320D77-BF0B-1F6E-5C72-63D5D2592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20647"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1F1BA-E955-2C7F-D9DC-60D1BDED22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206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2CC728-9B92-4E7B-A1FF-B2DD3E29DD54}" type="slidenum"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206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979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5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EE84-05B8-4339-B544-41D81B68B25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5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404" y="2246224"/>
            <a:ext cx="8495550" cy="748988"/>
          </a:xfrm>
          <a:solidFill>
            <a:srgbClr val="DADAEB"/>
          </a:solidFill>
        </p:spPr>
        <p:txBody>
          <a:bodyPr wrap="none" lIns="180000" anchor="b"/>
          <a:lstStyle>
            <a:lvl1pPr>
              <a:defRPr spc="-200" smtClean="0">
                <a:solidFill>
                  <a:srgbClr val="0A0478"/>
                </a:solidFill>
                <a:latin typeface="Arial Black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19404" y="2981070"/>
            <a:ext cx="9308615" cy="584775"/>
          </a:xfrm>
          <a:solidFill>
            <a:srgbClr val="DADAEB"/>
          </a:solidFill>
        </p:spPr>
        <p:txBody>
          <a:bodyPr wrap="none" lIns="180000">
            <a:spAutoFit/>
          </a:bodyPr>
          <a:lstStyle>
            <a:lvl1pPr marL="0" indent="0">
              <a:buFontTx/>
              <a:buNone/>
              <a:defRPr b="1" smtClean="0">
                <a:solidFill>
                  <a:srgbClr val="0A0478"/>
                </a:solidFill>
              </a:defRPr>
            </a:lvl1pPr>
          </a:lstStyle>
          <a:p>
            <a:r>
              <a:rPr lang="en-GB"/>
              <a:t>Click to edit Master subtitle style or delete box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49451"/>
            <a:ext cx="12192000" cy="908549"/>
          </a:xfrm>
          <a:prstGeom prst="rect">
            <a:avLst/>
          </a:prstGeom>
          <a:solidFill>
            <a:srgbClr val="211B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Logo_Strapline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637" y="6127937"/>
            <a:ext cx="2444232" cy="557263"/>
          </a:xfrm>
          <a:prstGeom prst="rect">
            <a:avLst/>
          </a:prstGeom>
        </p:spPr>
      </p:pic>
      <p:pic>
        <p:nvPicPr>
          <p:cNvPr id="12" name="Picture 11" descr="SportForLif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4" y="6279170"/>
            <a:ext cx="1408531" cy="2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94EC3-FB03-B0F5-CAF6-0716D0315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0971"/>
            <a:ext cx="9144000" cy="193899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DFB2C-3DA1-3C50-DE8C-3E1DFF5D0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8B4FD-D779-D3E2-67F4-B354271FE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74-9ACE-464B-B5BE-15D4A9D6578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AE53-2633-4653-E295-6C25E7F6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7FC1F-4AC6-9171-0E2C-1AF3E983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4" y="620713"/>
            <a:ext cx="8606569" cy="7797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990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94EC3-FB03-B0F5-CAF6-0716D0315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DFB2C-3DA1-3C50-DE8C-3E1DFF5D0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8B4FD-D779-D3E2-67F4-B354271FE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74-9ACE-464B-B5BE-15D4A9D6578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AE53-2633-4653-E295-6C25E7F6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7FC1F-4AC6-9171-0E2C-1AF3E983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01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70B4-5E06-796A-2C12-54BF0D0C8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2E81-ED75-E1DE-1E07-4CDD41020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7A6BD-1B5F-8763-BD5F-A4463D4A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74-9ACE-464B-B5BE-15D4A9D6578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C5234-E64E-A71F-140A-06979F7F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8661-E5D6-4DD8-C3F9-D907D3F9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25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1BB2B-D30D-1CFE-FD12-343D522E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08874-3F5C-E571-66BC-3945BC14E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18CD3-8B64-9A4D-B12D-E5828652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74-9ACE-464B-B5BE-15D4A9D6578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DF57F-9B4A-92D3-4DC8-B3527445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9999F-73DA-CC7C-F393-D075315A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56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06F65-E7FC-FD0D-5343-7C5CB488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4BC8F-FAB6-3B0A-2987-81E5D0EBA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C72F3-5116-4474-BA26-1B448205E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6FDE9-F891-CE84-E6F4-AC8DF8BF7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74-9ACE-464B-B5BE-15D4A9D6578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A8FCA-EE55-C863-FEB6-002C7DBFB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CDA69-ECC5-98C7-9683-D43BC455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13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FF4B-66D8-C8C1-0AAB-ADE3FA33B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640B4-2DAD-CBBA-A329-EB9282F0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F0671-876E-27B6-13EB-A73AA03BB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8101F-B8A6-FAF0-6FCB-8424D394A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950B96-831D-5D79-DEF4-AA8623179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B7452-D74A-CDEB-90A2-4A1715E1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74-9ACE-464B-B5BE-15D4A9D6578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AF0806-6BE9-D883-D223-14D76972B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EA913-B97A-2AD7-70DF-778B005D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46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FDD42-AEA8-7015-3180-139679AD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4C57BF-E5DF-B47E-EA81-A9794DB8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74-9ACE-464B-B5BE-15D4A9D6578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531A2E-EEEF-265E-4341-42A1BD9D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5E49A-E711-E2F8-FD76-CDFDCC538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7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F5AC7E-4E80-9517-68C4-57F42AC8D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74-9ACE-464B-B5BE-15D4A9D6578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E48C5-0978-3CB0-4706-2C5ACC06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73A4F-18BC-5FC4-A79B-9562E159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97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D9B33-372D-990A-7BBB-CAEB4065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AB9F8-4166-0DB6-A3CB-D76F36B60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397E5-7F04-3FA3-BC67-FBEF795CF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0FA8C-1BBE-535B-69E1-620981F6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74-9ACE-464B-B5BE-15D4A9D6578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0BA67-A682-598A-AF29-1F027EBA0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58968-428F-A5C5-D595-B9C265B85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6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425"/>
            <a:ext cx="10972800" cy="377279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3" y="620713"/>
            <a:ext cx="4896808" cy="748988"/>
          </a:xfrm>
          <a:prstGeom prst="rect">
            <a:avLst/>
          </a:prstGeom>
          <a:solidFill>
            <a:srgbClr val="DADAEB"/>
          </a:solidFill>
          <a:ln w="9525">
            <a:noFill/>
            <a:miter lim="800000"/>
            <a:headEnd/>
            <a:tailEnd/>
          </a:ln>
        </p:spPr>
        <p:txBody>
          <a:bodyPr vert="horz" wrap="none" lIns="180000" tIns="45720" rIns="18000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163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3E36-9378-E80E-5FDA-90C30413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6CA83F-2050-9C25-EFF4-84431F5E4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655FA-83A5-834A-DBEA-7522404B2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DFBBB-E4F3-3A14-2637-9CCDFD42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74-9ACE-464B-B5BE-15D4A9D6578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B01A0-5AB7-632D-9AF4-FC2C43F19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738DF-D402-1158-972E-BB560D4B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07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FF0F3-BC33-6E89-F7EB-7DA21B05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A20B4-8E72-F48F-C76A-B406C2760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754CA-6890-93D7-BF98-CB97652E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74-9ACE-464B-B5BE-15D4A9D6578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5581D-5D89-9107-F308-77EE9F259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8E41C-FA38-F266-0758-BC2F212B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54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A2CB3A-5144-85E0-049A-B74ACC576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EFF2-02B4-1FD7-B88F-708AD0BAD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AABB-004A-46D2-23CA-18B4F6276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74-9ACE-464B-B5BE-15D4A9D6578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D6BDF-1EB8-90BA-F58F-B3790152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DA180-669F-D51D-4A38-2D808320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5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425"/>
            <a:ext cx="10972800" cy="377279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24166" y="1149350"/>
            <a:ext cx="2990838" cy="420564"/>
          </a:xfrm>
          <a:solidFill>
            <a:srgbClr val="DADAEB"/>
          </a:solidFill>
        </p:spPr>
        <p:txBody>
          <a:bodyPr wrap="none" lIns="180000" rIns="180000">
            <a:spAutoFit/>
          </a:bodyPr>
          <a:lstStyle>
            <a:lvl1pPr>
              <a:buNone/>
              <a:defRPr sz="2133" baseline="0">
                <a:solidFill>
                  <a:srgbClr val="0A0478"/>
                </a:solidFill>
              </a:defRPr>
            </a:lvl1pPr>
          </a:lstStyle>
          <a:p>
            <a:pPr lvl="0"/>
            <a:r>
              <a:rPr lang="en-US"/>
              <a:t>Click to add sub head</a:t>
            </a: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623394" y="620713"/>
            <a:ext cx="5133396" cy="779765"/>
          </a:xfrm>
          <a:prstGeom prst="rect">
            <a:avLst/>
          </a:prstGeom>
          <a:solidFill>
            <a:srgbClr val="DADAEB"/>
          </a:solidFill>
          <a:ln w="9525">
            <a:noFill/>
            <a:miter lim="800000"/>
            <a:headEnd/>
            <a:tailEnd/>
          </a:ln>
        </p:spPr>
        <p:txBody>
          <a:bodyPr vert="horz" wrap="none" lIns="240000" tIns="60960" rIns="240000" bIns="6096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spc="-150">
                <a:solidFill>
                  <a:srgbClr val="0A0478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4267" kern="0"/>
              <a:t>Click to add title</a:t>
            </a:r>
            <a:endParaRPr lang="en-GB" sz="4267" kern="0"/>
          </a:p>
        </p:txBody>
      </p:sp>
    </p:spTree>
    <p:extLst>
      <p:ext uri="{BB962C8B-B14F-4D97-AF65-F5344CB8AC3E}">
        <p14:creationId xmlns:p14="http://schemas.microsoft.com/office/powerpoint/2010/main" val="420122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4" y="620713"/>
            <a:ext cx="8495550" cy="748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417"/>
            <a:ext cx="5384800" cy="38877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4417"/>
            <a:ext cx="5384800" cy="38877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4" y="620713"/>
            <a:ext cx="8495550" cy="748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417"/>
            <a:ext cx="5384800" cy="38877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4417"/>
            <a:ext cx="5384800" cy="38877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24166" y="1149350"/>
            <a:ext cx="2990838" cy="420564"/>
          </a:xfrm>
          <a:solidFill>
            <a:srgbClr val="DADAEB"/>
          </a:solidFill>
        </p:spPr>
        <p:txBody>
          <a:bodyPr wrap="none" lIns="180000" rIns="180000">
            <a:spAutoFit/>
          </a:bodyPr>
          <a:lstStyle>
            <a:lvl1pPr>
              <a:buNone/>
              <a:defRPr sz="2133" baseline="0">
                <a:solidFill>
                  <a:srgbClr val="0A0478"/>
                </a:solidFill>
              </a:defRPr>
            </a:lvl1pPr>
          </a:lstStyle>
          <a:p>
            <a:pPr lvl="0"/>
            <a:r>
              <a:rPr lang="en-US"/>
              <a:t>Click to add sub head</a:t>
            </a:r>
          </a:p>
        </p:txBody>
      </p:sp>
    </p:spTree>
    <p:extLst>
      <p:ext uri="{BB962C8B-B14F-4D97-AF65-F5344CB8AC3E}">
        <p14:creationId xmlns:p14="http://schemas.microsoft.com/office/powerpoint/2010/main" val="25496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4" y="620713"/>
            <a:ext cx="8495550" cy="748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40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877272"/>
            <a:ext cx="1219200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79336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4" y="620714"/>
            <a:ext cx="8600157" cy="779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417"/>
            <a:ext cx="5384800" cy="38877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4417"/>
            <a:ext cx="5384800" cy="38877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24166" y="1149351"/>
            <a:ext cx="3113612" cy="420564"/>
          </a:xfrm>
          <a:solidFill>
            <a:srgbClr val="DADAEB"/>
          </a:solidFill>
        </p:spPr>
        <p:txBody>
          <a:bodyPr wrap="square" lIns="180000" rIns="180000">
            <a:spAutoFit/>
          </a:bodyPr>
          <a:lstStyle>
            <a:lvl1pPr>
              <a:buNone/>
              <a:defRPr sz="2133" baseline="0">
                <a:solidFill>
                  <a:srgbClr val="0A0478"/>
                </a:solidFill>
              </a:defRPr>
            </a:lvl1pPr>
          </a:lstStyle>
          <a:p>
            <a:pPr lvl="0"/>
            <a:r>
              <a:rPr lang="en-US"/>
              <a:t>Click to add sub head</a:t>
            </a:r>
          </a:p>
        </p:txBody>
      </p:sp>
    </p:spTree>
    <p:extLst>
      <p:ext uri="{BB962C8B-B14F-4D97-AF65-F5344CB8AC3E}">
        <p14:creationId xmlns:p14="http://schemas.microsoft.com/office/powerpoint/2010/main" val="142943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426"/>
            <a:ext cx="10972800" cy="377279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4" y="620714"/>
            <a:ext cx="5009431" cy="584775"/>
          </a:xfrm>
          <a:prstGeom prst="rect">
            <a:avLst/>
          </a:prstGeom>
          <a:solidFill>
            <a:srgbClr val="DADAEB"/>
          </a:solidFill>
          <a:ln w="9525">
            <a:noFill/>
            <a:miter lim="800000"/>
            <a:headEnd/>
            <a:tailEnd/>
          </a:ln>
        </p:spPr>
        <p:txBody>
          <a:bodyPr vert="horz" wrap="square" lIns="180000" tIns="45720" rIns="18000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89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3" y="620713"/>
            <a:ext cx="4896808" cy="748988"/>
          </a:xfrm>
          <a:prstGeom prst="rect">
            <a:avLst/>
          </a:prstGeom>
          <a:solidFill>
            <a:srgbClr val="DADAEB"/>
          </a:solidFill>
          <a:ln w="9525">
            <a:noFill/>
            <a:miter lim="800000"/>
            <a:headEnd/>
            <a:tailEnd/>
          </a:ln>
        </p:spPr>
        <p:txBody>
          <a:bodyPr vert="horz" wrap="none" lIns="180000" tIns="45720" rIns="18000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423"/>
            <a:ext cx="10972800" cy="170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5949451"/>
            <a:ext cx="12192000" cy="908549"/>
          </a:xfrm>
          <a:prstGeom prst="rect">
            <a:avLst/>
          </a:prstGeom>
          <a:solidFill>
            <a:srgbClr val="211B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 descr="Logo_Strapline_WHIT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637" y="6127937"/>
            <a:ext cx="2444232" cy="557263"/>
          </a:xfrm>
          <a:prstGeom prst="rect">
            <a:avLst/>
          </a:prstGeom>
        </p:spPr>
      </p:pic>
      <p:pic>
        <p:nvPicPr>
          <p:cNvPr id="12" name="Picture 11" descr="SportForLife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4" y="6279170"/>
            <a:ext cx="1408531" cy="2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9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67" b="1" spc="-200">
          <a:solidFill>
            <a:srgbClr val="0A0478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accent2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accent2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accent2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accent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40000"/>
        </a:spcBef>
        <a:spcAft>
          <a:spcPct val="10000"/>
        </a:spcAft>
        <a:buChar char="•"/>
        <a:defRPr sz="3200">
          <a:solidFill>
            <a:srgbClr val="0A0478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lnSpc>
          <a:spcPct val="85000"/>
        </a:lnSpc>
        <a:spcBef>
          <a:spcPct val="25000"/>
        </a:spcBef>
        <a:spcAft>
          <a:spcPct val="10000"/>
        </a:spcAft>
        <a:buChar char="–"/>
        <a:defRPr sz="2667">
          <a:solidFill>
            <a:srgbClr val="0A0478"/>
          </a:solidFill>
          <a:latin typeface="+mn-lt"/>
          <a:cs typeface="+mn-cs"/>
        </a:defRPr>
      </a:lvl2pPr>
      <a:lvl3pPr marL="1523962" indent="-304792" algn="l" rtl="0" eaLnBrk="0" fontAlgn="base" hangingPunct="0">
        <a:spcBef>
          <a:spcPct val="15000"/>
        </a:spcBef>
        <a:spcAft>
          <a:spcPct val="10000"/>
        </a:spcAft>
        <a:buChar char="•"/>
        <a:defRPr>
          <a:solidFill>
            <a:srgbClr val="0A0478"/>
          </a:solidFill>
          <a:latin typeface="+mn-lt"/>
          <a:cs typeface="+mn-cs"/>
        </a:defRPr>
      </a:lvl3pPr>
      <a:lvl4pPr marL="2133547" indent="-304792" algn="l" rtl="0" eaLnBrk="0" fontAlgn="base" hangingPunct="0">
        <a:spcBef>
          <a:spcPct val="0"/>
        </a:spcBef>
        <a:spcAft>
          <a:spcPct val="10000"/>
        </a:spcAft>
        <a:buChar char="–"/>
        <a:defRPr sz="2133">
          <a:solidFill>
            <a:srgbClr val="0A0478"/>
          </a:solidFill>
          <a:latin typeface="+mn-lt"/>
          <a:cs typeface="+mn-cs"/>
        </a:defRPr>
      </a:lvl4pPr>
      <a:lvl5pPr marL="2743131" indent="-304792" algn="l" rtl="0" eaLnBrk="0" fontAlgn="base" hangingPunct="0">
        <a:spcBef>
          <a:spcPct val="0"/>
        </a:spcBef>
        <a:spcAft>
          <a:spcPct val="10000"/>
        </a:spcAft>
        <a:buChar char="»"/>
        <a:defRPr sz="1867">
          <a:solidFill>
            <a:srgbClr val="0A0478"/>
          </a:solidFill>
          <a:latin typeface="+mn-lt"/>
          <a:cs typeface="+mn-cs"/>
        </a:defRPr>
      </a:lvl5pPr>
      <a:lvl6pPr marL="3352716" indent="-304792" algn="l" rtl="0" eaLnBrk="1" fontAlgn="base" hangingPunct="1">
        <a:spcBef>
          <a:spcPct val="0"/>
        </a:spcBef>
        <a:spcAft>
          <a:spcPct val="10000"/>
        </a:spcAft>
        <a:buChar char="»"/>
        <a:defRPr sz="1867">
          <a:solidFill>
            <a:schemeClr val="accent2"/>
          </a:solidFill>
          <a:latin typeface="+mn-lt"/>
          <a:cs typeface="+mn-cs"/>
        </a:defRPr>
      </a:lvl6pPr>
      <a:lvl7pPr marL="3962301" indent="-304792" algn="l" rtl="0" eaLnBrk="1" fontAlgn="base" hangingPunct="1">
        <a:spcBef>
          <a:spcPct val="0"/>
        </a:spcBef>
        <a:spcAft>
          <a:spcPct val="10000"/>
        </a:spcAft>
        <a:buChar char="»"/>
        <a:defRPr sz="1867">
          <a:solidFill>
            <a:schemeClr val="accent2"/>
          </a:solidFill>
          <a:latin typeface="+mn-lt"/>
          <a:cs typeface="+mn-cs"/>
        </a:defRPr>
      </a:lvl7pPr>
      <a:lvl8pPr marL="4571886" indent="-304792" algn="l" rtl="0" eaLnBrk="1" fontAlgn="base" hangingPunct="1">
        <a:spcBef>
          <a:spcPct val="0"/>
        </a:spcBef>
        <a:spcAft>
          <a:spcPct val="10000"/>
        </a:spcAft>
        <a:buChar char="»"/>
        <a:defRPr sz="1867">
          <a:solidFill>
            <a:schemeClr val="accent2"/>
          </a:solidFill>
          <a:latin typeface="+mn-lt"/>
          <a:cs typeface="+mn-cs"/>
        </a:defRPr>
      </a:lvl8pPr>
      <a:lvl9pPr marL="5181470" indent="-304792" algn="l" rtl="0" eaLnBrk="1" fontAlgn="base" hangingPunct="1">
        <a:spcBef>
          <a:spcPct val="0"/>
        </a:spcBef>
        <a:spcAft>
          <a:spcPct val="10000"/>
        </a:spcAft>
        <a:buChar char="»"/>
        <a:defRPr sz="1867"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4" y="620714"/>
            <a:ext cx="5009431" cy="584775"/>
          </a:xfrm>
          <a:prstGeom prst="rect">
            <a:avLst/>
          </a:prstGeom>
          <a:solidFill>
            <a:srgbClr val="DADAEB"/>
          </a:solidFill>
          <a:ln w="9525">
            <a:noFill/>
            <a:miter lim="800000"/>
            <a:headEnd/>
            <a:tailEnd/>
          </a:ln>
        </p:spPr>
        <p:txBody>
          <a:bodyPr vert="horz" wrap="square" lIns="180000" tIns="45720" rIns="18000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424"/>
            <a:ext cx="10972800" cy="170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5949452"/>
            <a:ext cx="12192000" cy="908549"/>
          </a:xfrm>
          <a:prstGeom prst="rect">
            <a:avLst/>
          </a:prstGeom>
          <a:solidFill>
            <a:srgbClr val="211B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 descr="Logo_Strapline_WHIT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637" y="6127938"/>
            <a:ext cx="2444232" cy="557263"/>
          </a:xfrm>
          <a:prstGeom prst="rect">
            <a:avLst/>
          </a:prstGeom>
        </p:spPr>
      </p:pic>
      <p:pic>
        <p:nvPicPr>
          <p:cNvPr id="12" name="Picture 11" descr="SportForLif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4" y="6279171"/>
            <a:ext cx="1408531" cy="2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0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spc="-150">
          <a:solidFill>
            <a:srgbClr val="0A0478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892" indent="-342892" algn="l" rtl="0" eaLnBrk="0" fontAlgn="base" hangingPunct="0">
        <a:spcBef>
          <a:spcPct val="40000"/>
        </a:spcBef>
        <a:spcAft>
          <a:spcPct val="10000"/>
        </a:spcAft>
        <a:buChar char="•"/>
        <a:defRPr sz="2400">
          <a:solidFill>
            <a:srgbClr val="0A0478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lnSpc>
          <a:spcPct val="85000"/>
        </a:lnSpc>
        <a:spcBef>
          <a:spcPct val="25000"/>
        </a:spcBef>
        <a:spcAft>
          <a:spcPct val="10000"/>
        </a:spcAft>
        <a:buChar char="–"/>
        <a:defRPr sz="2000">
          <a:solidFill>
            <a:srgbClr val="0A0478"/>
          </a:solidFill>
          <a:latin typeface="+mn-lt"/>
          <a:cs typeface="+mn-cs"/>
        </a:defRPr>
      </a:lvl2pPr>
      <a:lvl3pPr marL="1142972" indent="-228594" algn="l" rtl="0" eaLnBrk="0" fontAlgn="base" hangingPunct="0">
        <a:spcBef>
          <a:spcPct val="15000"/>
        </a:spcBef>
        <a:spcAft>
          <a:spcPct val="10000"/>
        </a:spcAft>
        <a:buChar char="•"/>
        <a:defRPr>
          <a:solidFill>
            <a:srgbClr val="0A0478"/>
          </a:solidFill>
          <a:latin typeface="+mn-lt"/>
          <a:cs typeface="+mn-cs"/>
        </a:defRPr>
      </a:lvl3pPr>
      <a:lvl4pPr marL="1600160" indent="-228594" algn="l" rtl="0" eaLnBrk="0" fontAlgn="base" hangingPunct="0">
        <a:spcBef>
          <a:spcPct val="0"/>
        </a:spcBef>
        <a:spcAft>
          <a:spcPct val="10000"/>
        </a:spcAft>
        <a:buChar char="–"/>
        <a:defRPr sz="1600">
          <a:solidFill>
            <a:srgbClr val="0A0478"/>
          </a:solidFill>
          <a:latin typeface="+mn-lt"/>
          <a:cs typeface="+mn-cs"/>
        </a:defRPr>
      </a:lvl4pPr>
      <a:lvl5pPr marL="2057348" indent="-228594" algn="l" rtl="0" eaLnBrk="0" fontAlgn="base" hangingPunct="0">
        <a:spcBef>
          <a:spcPct val="0"/>
        </a:spcBef>
        <a:spcAft>
          <a:spcPct val="10000"/>
        </a:spcAft>
        <a:buChar char="»"/>
        <a:defRPr sz="1400">
          <a:solidFill>
            <a:srgbClr val="0A0478"/>
          </a:solidFill>
          <a:latin typeface="+mn-lt"/>
          <a:cs typeface="+mn-cs"/>
        </a:defRPr>
      </a:lvl5pPr>
      <a:lvl6pPr marL="2514537" indent="-228594" algn="l" rtl="0" eaLnBrk="1" fontAlgn="base" hangingPunct="1">
        <a:spcBef>
          <a:spcPct val="0"/>
        </a:spcBef>
        <a:spcAft>
          <a:spcPct val="10000"/>
        </a:spcAft>
        <a:buChar char="»"/>
        <a:defRPr sz="1400">
          <a:solidFill>
            <a:schemeClr val="accent2"/>
          </a:solidFill>
          <a:latin typeface="+mn-lt"/>
          <a:cs typeface="+mn-cs"/>
        </a:defRPr>
      </a:lvl6pPr>
      <a:lvl7pPr marL="2971726" indent="-228594" algn="l" rtl="0" eaLnBrk="1" fontAlgn="base" hangingPunct="1">
        <a:spcBef>
          <a:spcPct val="0"/>
        </a:spcBef>
        <a:spcAft>
          <a:spcPct val="10000"/>
        </a:spcAft>
        <a:buChar char="»"/>
        <a:defRPr sz="1400">
          <a:solidFill>
            <a:schemeClr val="accent2"/>
          </a:solidFill>
          <a:latin typeface="+mn-lt"/>
          <a:cs typeface="+mn-cs"/>
        </a:defRPr>
      </a:lvl7pPr>
      <a:lvl8pPr marL="3428915" indent="-228594" algn="l" rtl="0" eaLnBrk="1" fontAlgn="base" hangingPunct="1">
        <a:spcBef>
          <a:spcPct val="0"/>
        </a:spcBef>
        <a:spcAft>
          <a:spcPct val="10000"/>
        </a:spcAft>
        <a:buChar char="»"/>
        <a:defRPr sz="1400">
          <a:solidFill>
            <a:schemeClr val="accent2"/>
          </a:solidFill>
          <a:latin typeface="+mn-lt"/>
          <a:cs typeface="+mn-cs"/>
        </a:defRPr>
      </a:lvl8pPr>
      <a:lvl9pPr marL="3886103" indent="-228594" algn="l" rtl="0" eaLnBrk="1" fontAlgn="base" hangingPunct="1">
        <a:spcBef>
          <a:spcPct val="0"/>
        </a:spcBef>
        <a:spcAft>
          <a:spcPct val="10000"/>
        </a:spcAft>
        <a:buChar char="»"/>
        <a:defRPr sz="1400"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4D65E1-40D8-74D1-66C1-3DC720539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B4E99-E499-09D5-5B7C-E4D420B6F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8DB51-1BB2-6FF5-1865-E1E4404DA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835474-9ACE-464B-B5BE-15D4A9D6578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F08B7-5A4D-639A-F1D6-80EF3365C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DB013-2138-6F2D-9F2A-64A9BAC8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0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63408-0712-DB08-44C2-88AC56865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omen in matching shirts&#10;&#10;AI-generated content may be incorrect.">
            <a:extLst>
              <a:ext uri="{FF2B5EF4-FFF2-40B4-BE49-F238E27FC236}">
                <a16:creationId xmlns:a16="http://schemas.microsoft.com/office/drawing/2014/main" id="{2BFA31BA-2608-02CC-C6F5-DD8A65B3CE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t="14875" r="25543" b="22187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AACB35-8E24-E41C-9B16-14D07DA1BE2F}"/>
              </a:ext>
            </a:extLst>
          </p:cNvPr>
          <p:cNvSpPr/>
          <p:nvPr/>
        </p:nvSpPr>
        <p:spPr>
          <a:xfrm>
            <a:off x="0" y="5948377"/>
            <a:ext cx="12192000" cy="909625"/>
          </a:xfrm>
          <a:prstGeom prst="rect">
            <a:avLst/>
          </a:prstGeom>
          <a:solidFill>
            <a:srgbClr val="2B2D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8" name="Picture 7" descr="Logo_Strapline_WHITE.png">
            <a:extLst>
              <a:ext uri="{FF2B5EF4-FFF2-40B4-BE49-F238E27FC236}">
                <a16:creationId xmlns:a16="http://schemas.microsoft.com/office/drawing/2014/main" id="{6491F1FB-26ED-0DA2-61D7-BC9AD9887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10" y="6127072"/>
            <a:ext cx="2447127" cy="557923"/>
          </a:xfrm>
          <a:prstGeom prst="rect">
            <a:avLst/>
          </a:prstGeom>
        </p:spPr>
      </p:pic>
      <p:pic>
        <p:nvPicPr>
          <p:cNvPr id="9" name="Picture 8" descr="SportForLife.png">
            <a:extLst>
              <a:ext uri="{FF2B5EF4-FFF2-40B4-BE49-F238E27FC236}">
                <a16:creationId xmlns:a16="http://schemas.microsoft.com/office/drawing/2014/main" id="{F8954D4C-28FA-72C8-418B-9857F03905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2" y="6278485"/>
            <a:ext cx="1410199" cy="281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BADD93-2AB5-4AEF-E08A-9B1F1E36C5BA}"/>
              </a:ext>
            </a:extLst>
          </p:cNvPr>
          <p:cNvSpPr txBox="1"/>
          <p:nvPr/>
        </p:nvSpPr>
        <p:spPr>
          <a:xfrm>
            <a:off x="-1" y="3428999"/>
            <a:ext cx="7266040" cy="1200329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defTabSz="914377"/>
            <a:r>
              <a:rPr lang="en-US" sz="3600" dirty="0">
                <a:solidFill>
                  <a:srgbClr val="FFFFFF"/>
                </a:solidFill>
                <a:latin typeface="Soho Std Heavy"/>
                <a:ea typeface="Soho Std" charset="0"/>
                <a:cs typeface="Soho Std" charset="0"/>
              </a:rPr>
              <a:t>Growth and Innovation </a:t>
            </a:r>
            <a:r>
              <a:rPr lang="en-US" sz="3600" dirty="0" err="1">
                <a:solidFill>
                  <a:srgbClr val="FFFFFF"/>
                </a:solidFill>
                <a:latin typeface="Soho Std Heavy"/>
                <a:ea typeface="Soho Std" charset="0"/>
                <a:cs typeface="Soho Std" charset="0"/>
              </a:rPr>
              <a:t>Programme</a:t>
            </a:r>
            <a:endParaRPr lang="en-US" sz="3600" dirty="0">
              <a:solidFill>
                <a:srgbClr val="FFFFFF"/>
              </a:solidFill>
              <a:latin typeface="Soho Std Heavy"/>
              <a:ea typeface="Soho Std" charset="0"/>
              <a:cs typeface="Soho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9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E90A0A-58AA-4579-D85B-0603E0A3A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3" y="620713"/>
            <a:ext cx="9967270" cy="748988"/>
          </a:xfrm>
        </p:spPr>
        <p:txBody>
          <a:bodyPr/>
          <a:lstStyle/>
          <a:p>
            <a:r>
              <a:rPr lang="en-GB"/>
              <a:t>What is the purpose of the funding?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7C0B1-FB65-3937-0869-5782EA3DF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3" y="1427679"/>
            <a:ext cx="10962055" cy="45024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456565" indent="-456565"/>
            <a:r>
              <a:rPr lang="en-GB" sz="2400" dirty="0"/>
              <a:t>This Growth and Innovation Fund will provide targeted, time-limited investment to Scottish Governing Bodies, SDS, SSS, and Scottish </a:t>
            </a:r>
            <a:r>
              <a:rPr lang="en-GB" sz="2400" dirty="0" err="1"/>
              <a:t>ClubSport</a:t>
            </a:r>
            <a:r>
              <a:rPr lang="en-GB" sz="2400" dirty="0"/>
              <a:t> to stimulate measurable participation and or system growth to test innovative approaches that strengthen the sporting system in Scotland. </a:t>
            </a:r>
            <a:endParaRPr lang="en-GB" sz="4000" dirty="0"/>
          </a:p>
          <a:p>
            <a:pPr marL="456565" indent="-456565"/>
            <a:endParaRPr lang="en-GB" sz="1800" b="1" dirty="0">
              <a:solidFill>
                <a:schemeClr val="dk1"/>
              </a:solidFill>
            </a:endParaRPr>
          </a:p>
          <a:p>
            <a:pPr marL="456565" indent="-456565"/>
            <a:r>
              <a:rPr lang="en-GB" sz="1800" b="1" dirty="0">
                <a:solidFill>
                  <a:schemeClr val="dk1"/>
                </a:solidFill>
              </a:rPr>
              <a:t>Strand 1: Growth Funding </a:t>
            </a:r>
            <a:endParaRPr lang="en-GB" sz="2400" dirty="0">
              <a:solidFill>
                <a:schemeClr val="dk1"/>
              </a:solidFill>
            </a:endParaRPr>
          </a:p>
          <a:p>
            <a:pPr marL="456565" indent="-456565" algn="just"/>
            <a:r>
              <a:rPr lang="en-GB" sz="1800" b="1" dirty="0">
                <a:solidFill>
                  <a:schemeClr val="dk1"/>
                </a:solidFill>
              </a:rPr>
              <a:t>Strand 2: Innovation Funding </a:t>
            </a:r>
            <a:endParaRPr lang="en-US" sz="2400" dirty="0"/>
          </a:p>
          <a:p>
            <a:pPr marL="456565" indent="-456565" algn="just"/>
            <a:r>
              <a:rPr lang="en-GB" sz="1800" b="1" dirty="0">
                <a:solidFill>
                  <a:schemeClr val="dk1"/>
                </a:solidFill>
              </a:rPr>
              <a:t>Strand 3 – Open / Radical Innovation Projects</a:t>
            </a:r>
          </a:p>
          <a:p>
            <a:pPr lvl="8">
              <a:buFont typeface="Wingdings" panose="05000000000000000000" pitchFamily="2" charset="2"/>
              <a:buChar char="v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1587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2B2DE1-CEC2-0F45-9125-576BDD24F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0E271F-9066-545A-90DB-2987BE702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4" y="1917390"/>
            <a:ext cx="11107057" cy="36182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800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9DBA93-4E60-082B-1AFA-23C6B9BD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55232" cy="461665"/>
          </a:xfrm>
        </p:spPr>
        <p:txBody>
          <a:bodyPr/>
          <a:lstStyle/>
          <a:p>
            <a:r>
              <a:rPr lang="en-GB" sz="2400"/>
              <a:t>Guidance Documentation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E229C8-FABC-E6D7-CA45-099A3A8A9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164345"/>
              </p:ext>
            </p:extLst>
          </p:nvPr>
        </p:nvGraphicFramePr>
        <p:xfrm>
          <a:off x="64008" y="461665"/>
          <a:ext cx="12127991" cy="69682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81714">
                  <a:extLst>
                    <a:ext uri="{9D8B030D-6E8A-4147-A177-3AD203B41FA5}">
                      <a16:colId xmlns:a16="http://schemas.microsoft.com/office/drawing/2014/main" val="1416291874"/>
                    </a:ext>
                  </a:extLst>
                </a:gridCol>
                <a:gridCol w="3786992">
                  <a:extLst>
                    <a:ext uri="{9D8B030D-6E8A-4147-A177-3AD203B41FA5}">
                      <a16:colId xmlns:a16="http://schemas.microsoft.com/office/drawing/2014/main" val="3342847430"/>
                    </a:ext>
                  </a:extLst>
                </a:gridCol>
                <a:gridCol w="4059285">
                  <a:extLst>
                    <a:ext uri="{9D8B030D-6E8A-4147-A177-3AD203B41FA5}">
                      <a16:colId xmlns:a16="http://schemas.microsoft.com/office/drawing/2014/main" val="1952887547"/>
                    </a:ext>
                  </a:extLst>
                </a:gridCol>
              </a:tblGrid>
              <a:tr h="373619">
                <a:tc>
                  <a:txBody>
                    <a:bodyPr/>
                    <a:lstStyle/>
                    <a:p>
                      <a:r>
                        <a:rPr lang="en-GB" sz="2000"/>
                        <a:t>Funding will support?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Who can Apply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Principles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705601"/>
                  </a:ext>
                </a:extLst>
              </a:tr>
              <a:tr h="5403463">
                <a:tc rowSpan="2">
                  <a:txBody>
                    <a:bodyPr/>
                    <a:lstStyle/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Funding Strands and Options </a:t>
                      </a:r>
                      <a:endParaRPr lang="en-GB" sz="14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endParaRPr lang="en-GB" sz="14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Strand 1: Growth Funding </a:t>
                      </a:r>
                    </a:p>
                    <a:p>
                      <a:pPr rtl="0" fontAlgn="base"/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Supports initiatives with clear participation and/or system development ambition.</a:t>
                      </a:r>
                    </a:p>
                    <a:p>
                      <a:pPr rtl="0" fontAlgn="base"/>
                      <a:endParaRPr lang="en-GB" sz="14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Strand 2: Innovation Funding 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Supports initiatives, new ideas, formats, approaches, or technologies, emphasis on digital innovation, social, economic and environmental sustainability.   </a:t>
                      </a:r>
                    </a:p>
                    <a:p>
                      <a:pPr rtl="0" fontAlgn="base"/>
                      <a:endParaRPr lang="en-GB" sz="14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Strand 3 – Open / Radical Innovation Projects </a:t>
                      </a:r>
                    </a:p>
                    <a:p>
                      <a:pPr rtl="0" fontAlgn="base"/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Designed for bold, experimental, or transformative proposals with strong system-wide potential, emphasis on learning and insight.</a:t>
                      </a:r>
                    </a:p>
                    <a:p>
                      <a:pPr rtl="0" fontAlgn="base"/>
                      <a:endParaRPr lang="en-GB" sz="24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 1 </a:t>
                      </a:r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Pilot / Pump-Priming Projects </a:t>
                      </a:r>
                    </a:p>
                    <a:p>
                      <a:pPr rtl="0" fontAlgn="base"/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 to £20,000 for short-term projects (6–18 months). </a:t>
                      </a:r>
                    </a:p>
                    <a:p>
                      <a:pPr rtl="0" fontAlgn="base"/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Intended to test concepts that may lead to larger-scale work. </a:t>
                      </a:r>
                    </a:p>
                    <a:p>
                      <a:pPr rtl="0" fontAlgn="base"/>
                      <a:endParaRPr lang="en-GB" sz="14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 2 </a:t>
                      </a:r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Multi-Year Projects </a:t>
                      </a:r>
                    </a:p>
                    <a:p>
                      <a:pPr rtl="0" fontAlgn="base"/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Funding for projects lasting 18 months to 4 years. </a:t>
                      </a:r>
                    </a:p>
                    <a:p>
                      <a:pPr rtl="0" fontAlgn="base"/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Designed to support larger-scale development and delivery.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Fund will be available to: </a:t>
                      </a:r>
                    </a:p>
                    <a:p>
                      <a:pPr rtl="0" fontAlgn="base"/>
                      <a:endParaRPr lang="en-US"/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 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</a:t>
                      </a:r>
                      <a:r>
                        <a:rPr lang="en-GB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scotland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-invested SGBs, Scottish Disability Sport (SDS), Scottish Student Sport (SSS), and Scottish </a:t>
                      </a:r>
                      <a:r>
                        <a:rPr lang="en-GB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ClubSport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4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19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Eligibility is conditional upon partners being fully compliant with existing governance and investment terms and conditions.</a:t>
                      </a:r>
                    </a:p>
                    <a:p>
                      <a:pPr defTabSz="1219170" rtl="0" fontAlgn="base">
                        <a:tabLst/>
                        <a:defRPr/>
                      </a:pPr>
                      <a:endParaRPr lang="en-GB" sz="1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 may work together with other SGB’s and Partners to fund more substantial projects.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Segoe UI"/>
                        </a:rPr>
                        <a:t>Collaboration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Segoe UI"/>
                        </a:rPr>
                        <a:t> 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Segoe UI"/>
                        </a:rPr>
                        <a:t>Where two or more eligible partners collaborate on a project, the upper limit of investment will be based on: 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i="0" kern="1200" noProof="0">
                        <a:solidFill>
                          <a:schemeClr val="tx1"/>
                        </a:solidFill>
                        <a:latin typeface="Arial"/>
                        <a:ea typeface="+mn-ea"/>
                        <a:cs typeface="Segoe UI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•"/>
                      </a:pPr>
                      <a:r>
                        <a:rPr lang="en-US" sz="1100" b="0" i="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Segoe UI"/>
                        </a:rPr>
                        <a:t>The strength and merit of the proposal. 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•"/>
                      </a:pPr>
                      <a:r>
                        <a:rPr lang="en-US" sz="1100" b="0" i="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Segoe UI"/>
                        </a:rPr>
                        <a:t>The scale and clarity of intended impact; and 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•"/>
                      </a:pPr>
                      <a:r>
                        <a:rPr lang="en-US" sz="1100" b="0" i="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Segoe UI"/>
                        </a:rPr>
                        <a:t>Budget justification and value for money. </a:t>
                      </a:r>
                    </a:p>
                    <a:p>
                      <a:pPr rtl="0" fontAlgn="base"/>
                      <a:endParaRPr lang="en-US" sz="1100" b="0" i="0" kern="1200" noProof="0">
                        <a:solidFill>
                          <a:schemeClr val="tx1"/>
                        </a:solidFill>
                        <a:latin typeface="Arial"/>
                        <a:ea typeface="+mn-ea"/>
                        <a:cs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Growth and Innovation Fund will operate according to the following principles: </a:t>
                      </a:r>
                    </a:p>
                    <a:p>
                      <a:pPr rtl="0" fontAlgn="base"/>
                      <a:endParaRPr lang="en-GB" sz="14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Alignment </a:t>
                      </a:r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Investments must support long-term organisational and sector priorities, aligning with Sport for Life outcomes. </a:t>
                      </a:r>
                    </a:p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Additionality </a:t>
                      </a:r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Funding will enable activity that would not otherwise occur. </a:t>
                      </a:r>
                    </a:p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Innovation and Experimentation </a:t>
                      </a:r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Support for new, creative, or transformative ideas. </a:t>
                      </a:r>
                    </a:p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 for Money </a:t>
                      </a:r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Efficient and effective use of public funds with measurable outcomes. </a:t>
                      </a:r>
                    </a:p>
                    <a:p>
                      <a:pPr rtl="0" fontAlgn="base"/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Scalability and Sustainability 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Projects should demonstrate potential for scale, replication, future environmental, economic and social sustainability. </a:t>
                      </a:r>
                    </a:p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Inclusivity and Accessibility </a:t>
                      </a:r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Funding should broaden participation.   </a:t>
                      </a:r>
                    </a:p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Responsible and Ethical Investment </a:t>
                      </a:r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Safeguarding, equality and regulatory compliance should be ensured across all funded activity. </a:t>
                      </a:r>
                    </a:p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Monitoring, Evaluation, and Learning </a:t>
                      </a:r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Projects must track performance, measure impact, and use insights to improve future investment decisions. </a:t>
                      </a:r>
                    </a:p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842125"/>
                  </a:ext>
                </a:extLst>
              </a:tr>
              <a:tr h="7198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8987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D23C98-B914-AF45-B7E0-4BC0E6E86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350394"/>
              </p:ext>
            </p:extLst>
          </p:nvPr>
        </p:nvGraphicFramePr>
        <p:xfrm>
          <a:off x="4414630" y="5416826"/>
          <a:ext cx="3636768" cy="1264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91119">
                  <a:extLst>
                    <a:ext uri="{9D8B030D-6E8A-4147-A177-3AD203B41FA5}">
                      <a16:colId xmlns:a16="http://schemas.microsoft.com/office/drawing/2014/main" val="448111330"/>
                    </a:ext>
                  </a:extLst>
                </a:gridCol>
                <a:gridCol w="1745649">
                  <a:extLst>
                    <a:ext uri="{9D8B030D-6E8A-4147-A177-3AD203B41FA5}">
                      <a16:colId xmlns:a16="http://schemas.microsoft.com/office/drawing/2014/main" val="2159683483"/>
                    </a:ext>
                  </a:extLst>
                </a:gridCol>
              </a:tblGrid>
              <a:tr h="39421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85"/>
                        </a:lnSpc>
                        <a:buNone/>
                      </a:pPr>
                      <a:r>
                        <a:rPr lang="en-US" sz="1100" b="1" i="0">
                          <a:effectLst/>
                          <a:latin typeface="Arial"/>
                        </a:rPr>
                        <a:t>Annual </a:t>
                      </a:r>
                      <a:r>
                        <a:rPr lang="en-US" sz="1100" b="1" i="0" err="1">
                          <a:effectLst/>
                          <a:latin typeface="Arial"/>
                        </a:rPr>
                        <a:t>sportscotland</a:t>
                      </a:r>
                      <a:endParaRPr lang="en-US" b="0" i="0" err="1">
                        <a:effectLst/>
                        <a:latin typeface="Arial"/>
                      </a:endParaRPr>
                    </a:p>
                    <a:p>
                      <a:pPr lvl="0" algn="ctr">
                        <a:lnSpc>
                          <a:spcPts val="1285"/>
                        </a:lnSpc>
                        <a:buNone/>
                      </a:pPr>
                      <a:r>
                        <a:rPr lang="en-US" sz="1100" b="1" i="0">
                          <a:effectLst/>
                          <a:latin typeface="Arial"/>
                        </a:rPr>
                        <a:t> Investment into SGB</a:t>
                      </a:r>
                      <a:r>
                        <a:rPr lang="en-US" sz="1100" b="0" i="0">
                          <a:effectLst/>
                          <a:latin typeface="Arial"/>
                        </a:rPr>
                        <a:t> </a:t>
                      </a:r>
                      <a:endParaRPr lang="en-US" b="0" i="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85"/>
                        </a:lnSpc>
                        <a:buNone/>
                      </a:pPr>
                      <a:r>
                        <a:rPr lang="en-US" sz="1100" b="1" i="0">
                          <a:effectLst/>
                          <a:latin typeface="Arial"/>
                        </a:rPr>
                        <a:t>Maximum Growth &amp; Innovation Funding</a:t>
                      </a:r>
                      <a:r>
                        <a:rPr lang="en-US" sz="1100" b="0" i="0">
                          <a:effectLst/>
                          <a:latin typeface="Arial"/>
                        </a:rPr>
                        <a:t> </a:t>
                      </a:r>
                      <a:endParaRPr lang="en-US" b="0" i="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141561"/>
                  </a:ext>
                </a:extLst>
              </a:tr>
              <a:tr h="39421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85"/>
                        </a:lnSpc>
                        <a:buNone/>
                      </a:pPr>
                      <a:r>
                        <a:rPr lang="en-US" sz="1100" b="1" i="0">
                          <a:effectLst/>
                          <a:latin typeface="Arial"/>
                        </a:rPr>
                        <a:t>Up to £100,000</a:t>
                      </a:r>
                      <a:r>
                        <a:rPr lang="en-US" sz="1100" b="0" i="0">
                          <a:effectLst/>
                          <a:latin typeface="Arial"/>
                        </a:rPr>
                        <a:t> </a:t>
                      </a:r>
                      <a:endParaRPr lang="en-US" b="0" i="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85"/>
                        </a:lnSpc>
                        <a:buNone/>
                      </a:pPr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Up to 40% of annual investment </a:t>
                      </a:r>
                      <a:endParaRPr lang="en-US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09157"/>
                  </a:ext>
                </a:extLst>
              </a:tr>
              <a:tr h="39421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85"/>
                        </a:lnSpc>
                        <a:buNone/>
                      </a:pPr>
                      <a:r>
                        <a:rPr lang="en-US" sz="1100" b="1" i="0">
                          <a:effectLst/>
                          <a:latin typeface="Arial"/>
                        </a:rPr>
                        <a:t>£100,000 and above</a:t>
                      </a:r>
                      <a:r>
                        <a:rPr lang="en-US" sz="1100" b="0" i="0">
                          <a:effectLst/>
                          <a:latin typeface="Arial"/>
                        </a:rPr>
                        <a:t> </a:t>
                      </a:r>
                      <a:endParaRPr lang="en-US" b="0" i="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85"/>
                        </a:lnSpc>
                        <a:buNone/>
                      </a:pPr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Up to 15% of annual investment </a:t>
                      </a:r>
                      <a:endParaRPr lang="en-US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12451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0AEFD8F-4BDF-6E84-69B3-C5C84546F3FF}"/>
              </a:ext>
            </a:extLst>
          </p:cNvPr>
          <p:cNvSpPr txBox="1"/>
          <p:nvPr/>
        </p:nvSpPr>
        <p:spPr>
          <a:xfrm>
            <a:off x="4522304" y="4870172"/>
            <a:ext cx="3429001" cy="5924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285"/>
              </a:lnSpc>
            </a:pPr>
            <a:r>
              <a:rPr lang="en-GB" sz="1100" b="1" i="0">
                <a:latin typeface="Arial"/>
                <a:ea typeface="Segoe UI"/>
                <a:cs typeface="Segoe UI"/>
              </a:rPr>
              <a:t>Maximum </a:t>
            </a:r>
            <a:r>
              <a:rPr lang="en-GB" sz="1100" b="1">
                <a:latin typeface="Arial"/>
                <a:ea typeface="Segoe UI"/>
                <a:cs typeface="Segoe UI"/>
              </a:rPr>
              <a:t>per annum investment </a:t>
            </a:r>
            <a:r>
              <a:rPr lang="en-GB" sz="1100" b="1" i="0">
                <a:latin typeface="Arial"/>
                <a:ea typeface="Segoe UI"/>
                <a:cs typeface="Segoe UI"/>
              </a:rPr>
              <a:t>will be </a:t>
            </a:r>
            <a:r>
              <a:rPr lang="en-GB" sz="1100" b="1">
                <a:latin typeface="Arial"/>
                <a:ea typeface="Segoe UI"/>
                <a:cs typeface="Segoe UI"/>
              </a:rPr>
              <a:t>based on</a:t>
            </a:r>
            <a:r>
              <a:rPr lang="en-GB" sz="1100" b="1" i="0">
                <a:latin typeface="Arial"/>
                <a:ea typeface="Segoe UI"/>
                <a:cs typeface="Segoe UI"/>
              </a:rPr>
              <a:t> the annual </a:t>
            </a:r>
            <a:r>
              <a:rPr lang="en-GB" sz="1100" b="1" i="0" err="1">
                <a:latin typeface="Arial"/>
                <a:ea typeface="Segoe UI"/>
                <a:cs typeface="Segoe UI"/>
              </a:rPr>
              <a:t>sportscotland’s</a:t>
            </a:r>
            <a:r>
              <a:rPr lang="en-GB" sz="1100" b="1" i="0">
                <a:latin typeface="Arial"/>
                <a:ea typeface="Segoe UI"/>
                <a:cs typeface="Segoe UI"/>
              </a:rPr>
              <a:t> investment</a:t>
            </a:r>
            <a:r>
              <a:rPr lang="en-US" sz="1100" b="1" i="0">
                <a:latin typeface="Arial"/>
                <a:ea typeface="Segoe UI"/>
                <a:cs typeface="Segoe UI"/>
              </a:rPr>
              <a:t> into</a:t>
            </a:r>
            <a:r>
              <a:rPr lang="en-US" sz="1100" b="1">
                <a:latin typeface="Arial"/>
                <a:ea typeface="Segoe UI"/>
                <a:cs typeface="Segoe UI"/>
              </a:rPr>
              <a:t> an </a:t>
            </a:r>
            <a:r>
              <a:rPr lang="en-US" sz="1100" b="1" i="0">
                <a:latin typeface="Arial"/>
                <a:ea typeface="Segoe UI"/>
                <a:cs typeface="Segoe UI"/>
              </a:rPr>
              <a:t>SGB.</a:t>
            </a:r>
            <a:r>
              <a:rPr lang="en-GB" sz="1100" b="0" i="0">
                <a:latin typeface="Arial"/>
                <a:ea typeface="Segoe UI"/>
                <a:cs typeface="Segoe UI"/>
              </a:rPr>
              <a:t> </a:t>
            </a:r>
            <a:r>
              <a:rPr sz="1100" b="0" i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04895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F3A8AF7-D059-58E2-3DD3-EFF54CBFAB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953866"/>
              </p:ext>
            </p:extLst>
          </p:nvPr>
        </p:nvGraphicFramePr>
        <p:xfrm>
          <a:off x="609599" y="1081585"/>
          <a:ext cx="11223009" cy="3040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C3C5B28-F80A-09D5-D36A-ACB0EDD36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6585"/>
            <a:ext cx="5777407" cy="748988"/>
          </a:xfrm>
        </p:spPr>
        <p:txBody>
          <a:bodyPr wrap="none" anchor="t">
            <a:normAutofit/>
          </a:bodyPr>
          <a:lstStyle/>
          <a:p>
            <a:r>
              <a:rPr lang="en-GB"/>
              <a:t>Investment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0C62B9-CA9F-CE81-9AA4-93E3CACF6EBC}"/>
              </a:ext>
            </a:extLst>
          </p:cNvPr>
          <p:cNvSpPr txBox="1"/>
          <p:nvPr/>
        </p:nvSpPr>
        <p:spPr>
          <a:xfrm>
            <a:off x="1205479" y="4011896"/>
            <a:ext cx="1036305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application process will be developed in conjunction with other funding streams; Club support and pathways.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Supporting guidance will be provided to clarify the evaluation and reporting requirements. </a:t>
            </a:r>
          </a:p>
        </p:txBody>
      </p:sp>
    </p:spTree>
    <p:extLst>
      <p:ext uri="{BB962C8B-B14F-4D97-AF65-F5344CB8AC3E}">
        <p14:creationId xmlns:p14="http://schemas.microsoft.com/office/powerpoint/2010/main" val="342413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22A578-D51F-B2BC-B427-38737C60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4" y="620713"/>
            <a:ext cx="8495550" cy="748988"/>
          </a:xfrm>
        </p:spPr>
        <p:txBody>
          <a:bodyPr vert="horz" wrap="none" lIns="180000" tIns="45720" rIns="18000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/>
              <a:t>Timelines and next steps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5949A9-93DE-04BE-15E3-531E72F1C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417"/>
            <a:ext cx="5384800" cy="38877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endParaRPr lang="en-GB"/>
          </a:p>
          <a:p>
            <a:pPr>
              <a:buFontTx/>
              <a:buChar char="-"/>
            </a:pPr>
            <a:endParaRPr lang="en-GB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3D06DA7F-B8FA-24E9-4BF6-80315E9748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190751"/>
              </p:ext>
            </p:extLst>
          </p:nvPr>
        </p:nvGraphicFramePr>
        <p:xfrm>
          <a:off x="623394" y="1604418"/>
          <a:ext cx="10959006" cy="4122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802265"/>
      </p:ext>
    </p:extLst>
  </p:cSld>
  <p:clrMapOvr>
    <a:masterClrMapping/>
  </p:clrMapOvr>
</p:sld>
</file>

<file path=ppt/theme/theme1.xml><?xml version="1.0" encoding="utf-8"?>
<a:theme xmlns:a="http://schemas.openxmlformats.org/drawingml/2006/main" name="sportscotland">
  <a:themeElements>
    <a:clrScheme name="sportscotland colour palette">
      <a:dk1>
        <a:srgbClr val="030D6F"/>
      </a:dk1>
      <a:lt1>
        <a:srgbClr val="FFFFFF"/>
      </a:lt1>
      <a:dk2>
        <a:srgbClr val="000000"/>
      </a:dk2>
      <a:lt2>
        <a:srgbClr val="DADAEB"/>
      </a:lt2>
      <a:accent1>
        <a:srgbClr val="D40F7D"/>
      </a:accent1>
      <a:accent2>
        <a:srgbClr val="BF0D3E"/>
      </a:accent2>
      <a:accent3>
        <a:srgbClr val="78BE20"/>
      </a:accent3>
      <a:accent4>
        <a:srgbClr val="FFC72C"/>
      </a:accent4>
      <a:accent5>
        <a:srgbClr val="8C4799"/>
      </a:accent5>
      <a:accent6>
        <a:srgbClr val="009FDF"/>
      </a:accent6>
      <a:hlink>
        <a:srgbClr val="009999"/>
      </a:hlink>
      <a:folHlink>
        <a:srgbClr val="99CC00"/>
      </a:folHlink>
    </a:clrScheme>
    <a:fontScheme name="Sportscotland LDS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portscotland L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cotland LD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cotland LD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cotland LD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cotland LD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cotland LD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cotland LD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cotland LD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cotland LD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cotland LD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cotland LD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cotland LD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portscotland">
  <a:themeElements>
    <a:clrScheme name="sportscotland colour palette">
      <a:dk1>
        <a:srgbClr val="030D6F"/>
      </a:dk1>
      <a:lt1>
        <a:srgbClr val="FFFFFF"/>
      </a:lt1>
      <a:dk2>
        <a:srgbClr val="000000"/>
      </a:dk2>
      <a:lt2>
        <a:srgbClr val="DADAEB"/>
      </a:lt2>
      <a:accent1>
        <a:srgbClr val="D40F7D"/>
      </a:accent1>
      <a:accent2>
        <a:srgbClr val="BF0D3E"/>
      </a:accent2>
      <a:accent3>
        <a:srgbClr val="78BE20"/>
      </a:accent3>
      <a:accent4>
        <a:srgbClr val="FFC72C"/>
      </a:accent4>
      <a:accent5>
        <a:srgbClr val="8C4799"/>
      </a:accent5>
      <a:accent6>
        <a:srgbClr val="009FDF"/>
      </a:accent6>
      <a:hlink>
        <a:srgbClr val="009999"/>
      </a:hlink>
      <a:folHlink>
        <a:srgbClr val="99CC00"/>
      </a:folHlink>
    </a:clrScheme>
    <a:fontScheme name="Sportscotland LDS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portscotland L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cotland LD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cotland LD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cotland LD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cotland LD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cotland LD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cotland LD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cotland LD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cotland LD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cotland LD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cotland LD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cotland LD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PersistId xmlns="dbb8eb13-8159-49c5-b55e-052e4280298e" xsi:nil="true"/>
    <_dlc_DocId xmlns="dbb8eb13-8159-49c5-b55e-052e4280298e">PLAN0PLANREP-1975630795-513</_dlc_DocId>
    <_dlc_DocIdUrl xmlns="dbb8eb13-8159-49c5-b55e-052e4280298e">
      <Url>https://sportscotland.sharepoint.com/sites/PLAN_PlanRep/_layouts/15/DocIdRedir.aspx?ID=PLAN0PLANREP-1975630795-513</Url>
      <Description>PLAN0PLANREP-1975630795-513</Description>
    </_dlc_DocIdUrl>
    <SharedWithUsers xmlns="dbb8eb13-8159-49c5-b55e-052e4280298e">
      <UserInfo>
        <DisplayName>Jacqueline Lynn</DisplayName>
        <AccountId>28</AccountId>
        <AccountType/>
      </UserInfo>
    </SharedWithUsers>
    <lcf76f155ced4ddcb4097134ff3c332f xmlns="0996ff8b-d5ae-4f88-86ef-967c00c321bc">
      <Terms xmlns="http://schemas.microsoft.com/office/infopath/2007/PartnerControls"/>
    </lcf76f155ced4ddcb4097134ff3c332f>
    <TaxCatchAll xmlns="dbb8eb13-8159-49c5-b55e-052e4280298e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E18BC601EF141AA4AC842CBA07F28" ma:contentTypeVersion="16" ma:contentTypeDescription="Create a new document." ma:contentTypeScope="" ma:versionID="c7a8941d8ad933abd1e1012833c8093c">
  <xsd:schema xmlns:xsd="http://www.w3.org/2001/XMLSchema" xmlns:xs="http://www.w3.org/2001/XMLSchema" xmlns:p="http://schemas.microsoft.com/office/2006/metadata/properties" xmlns:ns2="dbb8eb13-8159-49c5-b55e-052e4280298e" xmlns:ns3="0996ff8b-d5ae-4f88-86ef-967c00c321bc" targetNamespace="http://schemas.microsoft.com/office/2006/metadata/properties" ma:root="true" ma:fieldsID="0317176ace3151faefb532238da51213" ns2:_="" ns3:_="">
    <xsd:import namespace="dbb8eb13-8159-49c5-b55e-052e4280298e"/>
    <xsd:import namespace="0996ff8b-d5ae-4f88-86ef-967c00c321b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8eb13-8159-49c5-b55e-052e4280298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2801b15-df17-45c6-b3ef-463c94a84387}" ma:internalName="TaxCatchAll" ma:showField="CatchAllData" ma:web="dbb8eb13-8159-49c5-b55e-052e428029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96ff8b-d5ae-4f88-86ef-967c00c321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23e48ed-9728-4b07-a7f8-5fbb5785ed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525EEC-EE5C-4324-B9F6-939057367A2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8629253-717A-403A-8C1C-335B702E41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9C34CA-519B-4D99-A187-B6595168FE2F}">
  <ds:schemaRefs>
    <ds:schemaRef ds:uri="http://purl.org/dc/terms/"/>
    <ds:schemaRef ds:uri="dbb8eb13-8159-49c5-b55e-052e4280298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0996ff8b-d5ae-4f88-86ef-967c00c321bc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9FE4DF9-AFE2-49B1-B6E7-4CF77A7A894C}">
  <ds:schemaRefs>
    <ds:schemaRef ds:uri="0996ff8b-d5ae-4f88-86ef-967c00c321bc"/>
    <ds:schemaRef ds:uri="dbb8eb13-8159-49c5-b55e-052e428029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Widescreen</PresentationFormat>
  <Paragraphs>87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Arial Black</vt:lpstr>
      <vt:lpstr>Calibri</vt:lpstr>
      <vt:lpstr>Soho Std Heavy</vt:lpstr>
      <vt:lpstr>Symbol</vt:lpstr>
      <vt:lpstr>Wingdings</vt:lpstr>
      <vt:lpstr>sportscotland</vt:lpstr>
      <vt:lpstr>3_sportscotland</vt:lpstr>
      <vt:lpstr>Office Theme</vt:lpstr>
      <vt:lpstr>PowerPoint Presentation</vt:lpstr>
      <vt:lpstr>What is the purpose of the funding?</vt:lpstr>
      <vt:lpstr>Guidance Documentation</vt:lpstr>
      <vt:lpstr>Investment Process</vt:lpstr>
      <vt:lpstr>Timelines and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 and Sport Research 2020</dc:title>
  <dc:creator>Louise Dobbie</dc:creator>
  <cp:lastModifiedBy>Ronnie Macquaker</cp:lastModifiedBy>
  <cp:revision>4</cp:revision>
  <dcterms:created xsi:type="dcterms:W3CDTF">2021-03-09T10:16:50Z</dcterms:created>
  <dcterms:modified xsi:type="dcterms:W3CDTF">2026-04-02T14:14:46Z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0x010100DB7E18BC601EF141AA4AC842CBA07F28</vt:lpwstr>
  </property>
  <property fmtid="{D5CDD505-2E9C-101B-9397-08002B2CF9AE}" pid="3" name="_dlc_DocIdItemGuid">
    <vt:lpwstr>b99c6c48-67b1-4aa1-9f1b-fa1ae3d0f3fb</vt:lpwstr>
  </property>
  <property fmtid="{D5CDD505-2E9C-101B-9397-08002B2CF9AE}" pid="4" name="MediaServiceImageTags">
    <vt:lpwstr/>
  </property>
</Properties>
</file>