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0" r:id="rId6"/>
  </p:sldMasterIdLst>
  <p:notesMasterIdLst>
    <p:notesMasterId r:id="rId38"/>
  </p:notesMasterIdLst>
  <p:sldIdLst>
    <p:sldId id="1508" r:id="rId7"/>
    <p:sldId id="1509" r:id="rId8"/>
    <p:sldId id="1411" r:id="rId9"/>
    <p:sldId id="1466" r:id="rId10"/>
    <p:sldId id="1484" r:id="rId11"/>
    <p:sldId id="1476" r:id="rId12"/>
    <p:sldId id="1439" r:id="rId13"/>
    <p:sldId id="1079" r:id="rId14"/>
    <p:sldId id="1246" r:id="rId15"/>
    <p:sldId id="1233" r:id="rId16"/>
    <p:sldId id="1440" r:id="rId17"/>
    <p:sldId id="1463" r:id="rId18"/>
    <p:sldId id="1447" r:id="rId19"/>
    <p:sldId id="1495" r:id="rId20"/>
    <p:sldId id="1494" r:id="rId21"/>
    <p:sldId id="1506" r:id="rId22"/>
    <p:sldId id="1444" r:id="rId23"/>
    <p:sldId id="1445" r:id="rId24"/>
    <p:sldId id="1498" r:id="rId25"/>
    <p:sldId id="1510" r:id="rId26"/>
    <p:sldId id="1511" r:id="rId27"/>
    <p:sldId id="1452" r:id="rId28"/>
    <p:sldId id="1490" r:id="rId29"/>
    <p:sldId id="1461" r:id="rId30"/>
    <p:sldId id="1492" r:id="rId31"/>
    <p:sldId id="1486" r:id="rId32"/>
    <p:sldId id="1458" r:id="rId33"/>
    <p:sldId id="1454" r:id="rId34"/>
    <p:sldId id="1399" r:id="rId35"/>
    <p:sldId id="1505" r:id="rId36"/>
    <p:sldId id="150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47B486-BD9A-44AF-8746-AA2E39508D06}" v="1" dt="2022-06-13T11:11:06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1" autoAdjust="0"/>
    <p:restoredTop sz="83536" autoAdjust="0"/>
  </p:normalViewPr>
  <p:slideViewPr>
    <p:cSldViewPr snapToGrid="0">
      <p:cViewPr varScale="1">
        <p:scale>
          <a:sx n="56" d="100"/>
          <a:sy n="56" d="100"/>
        </p:scale>
        <p:origin x="9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presProps" Target="presProps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tableStyles" Target="tableStyles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microsoft.com/office/2015/10/relationships/revisionInfo" Target="revisionInfo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307BC-F89E-4F96-9294-675FB296F33D}" type="datetimeFigureOut">
              <a:rPr lang="en-GB" smtClean="0"/>
              <a:t>22/06/2022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D4D38-DD8D-4E6B-8A16-754E74DF0D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280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ds.blog.gov.uk/2015/09/22/my-new-favourite-form-really/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6026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spoke to people with lived experience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0690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795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Here’s an image that means something to me. </a:t>
            </a:r>
          </a:p>
          <a:p>
            <a:endParaRPr lang="en-GB"/>
          </a:p>
          <a:p>
            <a:r>
              <a:rPr lang="en-GB"/>
              <a:t>Design for wheelchair users – but work for many more groups. This solution is integration rather than segregation.</a:t>
            </a:r>
          </a:p>
          <a:p>
            <a:r>
              <a:rPr lang="en-GB"/>
              <a:t>The ramp – so inclusive, bikes, wheelchairs, prams, oldest and youngest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3EE84-05B8-4339-B544-41D81B68B2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0314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Does this image mean anything to anyone here?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317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hlinkClick r:id="rId3"/>
              </a:rPr>
              <a:t>My new favourite form. Really. - Government Digital Service (blog.gov.uk)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80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63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Task master : guide the group/ support the other to complete the task / be an observers</a:t>
            </a:r>
          </a:p>
          <a:p>
            <a:endParaRPr lang="en-GB"/>
          </a:p>
          <a:p>
            <a:r>
              <a:rPr lang="en-GB"/>
              <a:t>Designer: You job to lead the design process. You’ll be propose a design and then proposing a person-centred solution</a:t>
            </a:r>
          </a:p>
          <a:p>
            <a:endParaRPr lang="en-GB"/>
          </a:p>
          <a:p>
            <a:r>
              <a:rPr lang="en-GB"/>
              <a:t>User: you’ll be part of the design process by describing your experiences and what you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0D4D38-DD8D-4E6B-8A16-754E74DF0D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03421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Task master : guide the group/ support the other to complete the task / be an observers</a:t>
            </a:r>
          </a:p>
          <a:p>
            <a:endParaRPr lang="en-GB" dirty="0"/>
          </a:p>
          <a:p>
            <a:r>
              <a:rPr lang="en-GB" dirty="0"/>
              <a:t>Designer: You job to lead the design process. You’ll be propose a design and then proposing a person-centred solution</a:t>
            </a:r>
          </a:p>
          <a:p>
            <a:endParaRPr lang="en-GB" dirty="0"/>
          </a:p>
          <a:p>
            <a:r>
              <a:rPr lang="en-GB" dirty="0"/>
              <a:t>User: you’ll be part of the design process by describing your experiences and what you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062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0D4D38-DD8D-4E6B-8A16-754E74DF0DA1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98803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kern="1200">
                <a:solidFill>
                  <a:schemeClr val="tx1"/>
                </a:solidFill>
              </a:rPr>
              <a:t>More interesting, funny, or even innovative ideas? </a:t>
            </a:r>
            <a:endParaRPr lang="en-GB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200" kern="1200">
                <a:solidFill>
                  <a:schemeClr val="tx1"/>
                </a:solidFill>
              </a:rPr>
              <a:t>Was it easier to generate ideas? </a:t>
            </a:r>
            <a:endParaRPr lang="en-GB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/>
              <a:t>Do the second </a:t>
            </a:r>
            <a:r>
              <a:rPr lang="en-GB" sz="1200" kern="1200">
                <a:solidFill>
                  <a:schemeClr val="tx1"/>
                </a:solidFill>
              </a:rPr>
              <a:t>set of ideas feel more tailored?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200" kern="12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200" kern="1200">
                <a:solidFill>
                  <a:schemeClr val="tx1"/>
                </a:solidFill>
              </a:rPr>
              <a:t>Key lessons for you:</a:t>
            </a:r>
            <a:endParaRPr lang="en-GB"/>
          </a:p>
          <a:p>
            <a:pPr marL="0" indent="0">
              <a:buNone/>
            </a:pPr>
            <a:r>
              <a:rPr lang="en-GB" sz="1200" kern="1200">
                <a:solidFill>
                  <a:schemeClr val="tx1"/>
                </a:solidFill>
              </a:rPr>
              <a:t>With any luck you got to experience:</a:t>
            </a:r>
            <a:endParaRPr lang="en-GB"/>
          </a:p>
          <a:p>
            <a:r>
              <a:rPr lang="en-GB"/>
              <a:t>the value of designing with users </a:t>
            </a:r>
          </a:p>
          <a:p>
            <a:pPr marL="0" indent="0">
              <a:buNone/>
            </a:pPr>
            <a:r>
              <a:rPr lang="en-GB" sz="1200" kern="1200">
                <a:solidFill>
                  <a:schemeClr val="tx1"/>
                </a:solidFill>
              </a:rPr>
              <a:t>interviewing skills</a:t>
            </a:r>
            <a:endParaRPr lang="en-GB"/>
          </a:p>
          <a:p>
            <a:pPr marL="0" indent="0">
              <a:buNone/>
            </a:pPr>
            <a:r>
              <a:rPr lang="en-GB"/>
              <a:t>i</a:t>
            </a:r>
            <a:r>
              <a:rPr lang="en-GB" sz="1200" kern="1200">
                <a:solidFill>
                  <a:schemeClr val="tx1"/>
                </a:solidFill>
              </a:rPr>
              <a:t>dea generation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15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15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>
                <a:solidFill>
                  <a:schemeClr val="tx1"/>
                </a:solidFill>
              </a:rPr>
              <a:t>Place your 2 sheets of paper side by side and email a photo.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200" kern="120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sz="1200" kern="1200">
                <a:solidFill>
                  <a:schemeClr val="tx1"/>
                </a:solidFill>
              </a:rPr>
              <a:t>With any luck you still got to see how designing a product with insights from user observation is a much more productive process than starting from scratch.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00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204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92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launched Sport for Life in 2019</a:t>
            </a:r>
          </a:p>
          <a:p>
            <a:r>
              <a:rPr lang="en-GB" dirty="0"/>
              <a:t>We have added three strands to help us put the commitment to inclusion into practice.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0D4D38-DD8D-4E6B-8A16-754E74DF0D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5872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200">
                <a:ea typeface="+mn-lt"/>
                <a:cs typeface="+mn-lt"/>
              </a:rPr>
              <a:t>Our goal</a:t>
            </a:r>
          </a:p>
          <a:p>
            <a:pPr algn="l"/>
            <a:endParaRPr lang="en-GB" sz="1200">
              <a:ea typeface="+mn-lt"/>
              <a:cs typeface="+mn-lt"/>
            </a:endParaRPr>
          </a:p>
          <a:p>
            <a:pPr algn="l"/>
            <a:endParaRPr lang="en-GB" sz="1200">
              <a:ea typeface="+mn-lt"/>
              <a:cs typeface="+mn-lt"/>
            </a:endParaRPr>
          </a:p>
          <a:p>
            <a:pPr algn="l"/>
            <a:r>
              <a:rPr lang="en-GB" sz="1200">
                <a:ea typeface="+mn-lt"/>
                <a:cs typeface="+mn-lt"/>
              </a:rPr>
              <a:t>Recognising ourselves as designers and the every decision we make impacts on inclusion.</a:t>
            </a:r>
          </a:p>
          <a:p>
            <a:pPr algn="l"/>
            <a:endParaRPr lang="en-GB" sz="1200">
              <a:ea typeface="+mn-lt"/>
              <a:cs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3EE84-05B8-4339-B544-41D81B68B2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4807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We to the spoke the sector</a:t>
            </a:r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3EE84-05B8-4339-B544-41D81B68B2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977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Scottish household survey</a:t>
            </a:r>
          </a:p>
          <a:p>
            <a:r>
              <a:rPr lang="en-GB" dirty="0"/>
              <a:t>We looked at the national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3EE84-05B8-4339-B544-41D81B68B2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63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>
                <a:cs typeface="Calibri"/>
              </a:rPr>
              <a:t>So we see that we have an amazing sporting system, full of amazing staff, committed volunteers and lots of different participants. </a:t>
            </a:r>
          </a:p>
          <a:p>
            <a:endParaRPr lang="en-GB">
              <a:cs typeface="Calibri"/>
            </a:endParaRPr>
          </a:p>
          <a:p>
            <a:r>
              <a:rPr lang="en-GB">
                <a:cs typeface="Calibri"/>
              </a:rPr>
              <a:t>BUT when we look at the structure of our population – something about the way we have designed our system means every year the same inequalities are reproduced. </a:t>
            </a:r>
          </a:p>
          <a:p>
            <a:endParaRPr lang="en-GB">
              <a:cs typeface="Calibri"/>
            </a:endParaRPr>
          </a:p>
          <a:p>
            <a:r>
              <a:rPr lang="en-GB">
                <a:cs typeface="Calibri"/>
              </a:rPr>
              <a:t>If you are women you chance of taking part are not equal with men, if you’ve a mental health problem – you’d benefit more – but you’re chances of taking part are always less. </a:t>
            </a:r>
          </a:p>
          <a:p>
            <a:endParaRPr lang="en-GB">
              <a:cs typeface="Calibri"/>
            </a:endParaRPr>
          </a:p>
          <a:p>
            <a:r>
              <a:rPr lang="en-GB">
                <a:cs typeface="Calibri"/>
              </a:rPr>
              <a:t>That’s what we want to change.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63EE84-05B8-4339-B544-41D81B68B25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686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404" y="2246224"/>
            <a:ext cx="8495550" cy="748988"/>
          </a:xfrm>
          <a:solidFill>
            <a:srgbClr val="DADAEB"/>
          </a:solidFill>
        </p:spPr>
        <p:txBody>
          <a:bodyPr wrap="none" lIns="180000" anchor="b"/>
          <a:lstStyle>
            <a:lvl1pPr>
              <a:defRPr spc="-200" smtClean="0">
                <a:solidFill>
                  <a:srgbClr val="0A0478"/>
                </a:solidFill>
                <a:latin typeface="Arial Black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19404" y="2981070"/>
            <a:ext cx="9308615" cy="584775"/>
          </a:xfrm>
          <a:solidFill>
            <a:srgbClr val="DADAEB"/>
          </a:solidFill>
        </p:spPr>
        <p:txBody>
          <a:bodyPr wrap="none" lIns="180000">
            <a:spAutoFit/>
          </a:bodyPr>
          <a:lstStyle>
            <a:lvl1pPr marL="0" indent="0">
              <a:buFontTx/>
              <a:buNone/>
              <a:defRPr b="1" smtClean="0">
                <a:solidFill>
                  <a:srgbClr val="0A0478"/>
                </a:solidFill>
              </a:defRPr>
            </a:lvl1pPr>
          </a:lstStyle>
          <a:p>
            <a:r>
              <a:rPr lang="en-GB"/>
              <a:t>Click to edit Master subtitle style or delete box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5949451"/>
            <a:ext cx="12192000" cy="908549"/>
          </a:xfrm>
          <a:prstGeom prst="rect">
            <a:avLst/>
          </a:prstGeom>
          <a:solidFill>
            <a:srgbClr val="211B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1" name="Picture 10" descr="Logo_Strapline_WHITE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637" y="6127937"/>
            <a:ext cx="2444232" cy="557263"/>
          </a:xfrm>
          <a:prstGeom prst="rect">
            <a:avLst/>
          </a:prstGeom>
        </p:spPr>
      </p:pic>
      <p:pic>
        <p:nvPicPr>
          <p:cNvPr id="12" name="Picture 11" descr="SportForLif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4" y="6279170"/>
            <a:ext cx="1408531" cy="28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82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423"/>
            <a:ext cx="10972800" cy="377279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3" y="620714"/>
            <a:ext cx="3757073" cy="584775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7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423"/>
            <a:ext cx="10972800" cy="377279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4165" y="1149350"/>
            <a:ext cx="2335209" cy="338554"/>
          </a:xfrm>
          <a:solidFill>
            <a:srgbClr val="DADAEB"/>
          </a:solidFill>
        </p:spPr>
        <p:txBody>
          <a:bodyPr wrap="none" lIns="180000" rIns="180000">
            <a:spAutoFit/>
          </a:bodyPr>
          <a:lstStyle>
            <a:lvl1pPr>
              <a:buNone/>
              <a:defRPr sz="1600" baseline="0">
                <a:solidFill>
                  <a:srgbClr val="0A0478"/>
                </a:solidFill>
              </a:defRPr>
            </a:lvl1pPr>
          </a:lstStyle>
          <a:p>
            <a:pPr lvl="0"/>
            <a:r>
              <a:rPr lang="en-US"/>
              <a:t>Click to add sub head</a:t>
            </a: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623393" y="620714"/>
            <a:ext cx="3757073" cy="584775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spc="-15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sz="3200" kern="0"/>
              <a:t>Click to add title</a:t>
            </a:r>
            <a:endParaRPr lang="en-GB" sz="3200" kern="0"/>
          </a:p>
        </p:txBody>
      </p:sp>
    </p:spTree>
    <p:extLst>
      <p:ext uri="{BB962C8B-B14F-4D97-AF65-F5344CB8AC3E}">
        <p14:creationId xmlns:p14="http://schemas.microsoft.com/office/powerpoint/2010/main" val="205989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620714"/>
            <a:ext cx="6450118" cy="584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418"/>
            <a:ext cx="5384800" cy="38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4418"/>
            <a:ext cx="5384800" cy="38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81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with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620714"/>
            <a:ext cx="6450118" cy="584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418"/>
            <a:ext cx="5384800" cy="38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4418"/>
            <a:ext cx="5384800" cy="38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4165" y="1149350"/>
            <a:ext cx="2335209" cy="338554"/>
          </a:xfrm>
          <a:solidFill>
            <a:srgbClr val="DADAEB"/>
          </a:solidFill>
        </p:spPr>
        <p:txBody>
          <a:bodyPr wrap="none" lIns="180000" rIns="180000">
            <a:spAutoFit/>
          </a:bodyPr>
          <a:lstStyle>
            <a:lvl1pPr>
              <a:buNone/>
              <a:defRPr sz="1600" baseline="0">
                <a:solidFill>
                  <a:srgbClr val="0A0478"/>
                </a:solidFill>
              </a:defRPr>
            </a:lvl1pPr>
          </a:lstStyle>
          <a:p>
            <a:pPr lvl="0"/>
            <a:r>
              <a:rPr lang="en-US"/>
              <a:t>Click to add sub head</a:t>
            </a:r>
          </a:p>
        </p:txBody>
      </p:sp>
    </p:spTree>
    <p:extLst>
      <p:ext uri="{BB962C8B-B14F-4D97-AF65-F5344CB8AC3E}">
        <p14:creationId xmlns:p14="http://schemas.microsoft.com/office/powerpoint/2010/main" val="3850652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620714"/>
            <a:ext cx="6450118" cy="5847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872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77272"/>
            <a:ext cx="1219200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54944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425"/>
            <a:ext cx="10972800" cy="377279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3" y="620713"/>
            <a:ext cx="4896808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80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425"/>
            <a:ext cx="10972800" cy="377279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4166" y="1149350"/>
            <a:ext cx="2990838" cy="420564"/>
          </a:xfrm>
          <a:solidFill>
            <a:srgbClr val="DADAEB"/>
          </a:solidFill>
        </p:spPr>
        <p:txBody>
          <a:bodyPr wrap="none" lIns="180000" rIns="180000">
            <a:spAutoFit/>
          </a:bodyPr>
          <a:lstStyle>
            <a:lvl1pPr>
              <a:buNone/>
              <a:defRPr sz="2133" baseline="0">
                <a:solidFill>
                  <a:srgbClr val="0A0478"/>
                </a:solidFill>
              </a:defRPr>
            </a:lvl1pPr>
          </a:lstStyle>
          <a:p>
            <a:pPr lvl="0"/>
            <a:r>
              <a:rPr lang="en-US"/>
              <a:t>Click to add sub head</a:t>
            </a:r>
          </a:p>
        </p:txBody>
      </p:sp>
      <p:sp>
        <p:nvSpPr>
          <p:cNvPr id="5" name="Rectangle 2"/>
          <p:cNvSpPr txBox="1">
            <a:spLocks noChangeArrowheads="1"/>
          </p:cNvSpPr>
          <p:nvPr userDrawn="1"/>
        </p:nvSpPr>
        <p:spPr bwMode="auto">
          <a:xfrm>
            <a:off x="623394" y="620713"/>
            <a:ext cx="5133396" cy="779765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240000" tIns="60960" rIns="240000" bIns="6096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spc="-15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sz="4267" kern="0"/>
              <a:t>Click to add title</a:t>
            </a:r>
            <a:endParaRPr lang="en-GB" sz="4267" kern="0"/>
          </a:p>
        </p:txBody>
      </p:sp>
    </p:spTree>
    <p:extLst>
      <p:ext uri="{BB962C8B-B14F-4D97-AF65-F5344CB8AC3E}">
        <p14:creationId xmlns:p14="http://schemas.microsoft.com/office/powerpoint/2010/main" val="666031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4" y="620713"/>
            <a:ext cx="8495550" cy="748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417"/>
            <a:ext cx="5384800" cy="38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4417"/>
            <a:ext cx="5384800" cy="38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5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with sub 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4" y="620713"/>
            <a:ext cx="8495550" cy="748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4417"/>
            <a:ext cx="5384800" cy="38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4417"/>
            <a:ext cx="5384800" cy="3887763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24166" y="1149350"/>
            <a:ext cx="2990838" cy="420564"/>
          </a:xfrm>
          <a:solidFill>
            <a:srgbClr val="DADAEB"/>
          </a:solidFill>
        </p:spPr>
        <p:txBody>
          <a:bodyPr wrap="none" lIns="180000" rIns="180000">
            <a:spAutoFit/>
          </a:bodyPr>
          <a:lstStyle>
            <a:lvl1pPr>
              <a:buNone/>
              <a:defRPr sz="2133" baseline="0">
                <a:solidFill>
                  <a:srgbClr val="0A0478"/>
                </a:solidFill>
              </a:defRPr>
            </a:lvl1pPr>
          </a:lstStyle>
          <a:p>
            <a:pPr lvl="0"/>
            <a:r>
              <a:rPr lang="en-US"/>
              <a:t>Click to add sub head</a:t>
            </a:r>
          </a:p>
        </p:txBody>
      </p:sp>
    </p:spTree>
    <p:extLst>
      <p:ext uri="{BB962C8B-B14F-4D97-AF65-F5344CB8AC3E}">
        <p14:creationId xmlns:p14="http://schemas.microsoft.com/office/powerpoint/2010/main" val="34601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4" y="620713"/>
            <a:ext cx="8495550" cy="748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6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877272"/>
            <a:ext cx="12192000" cy="108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55356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403" y="2246225"/>
            <a:ext cx="8696631" cy="748988"/>
          </a:xfrm>
          <a:solidFill>
            <a:srgbClr val="FFFFFF">
              <a:alpha val="69804"/>
            </a:srgbClr>
          </a:solidFill>
        </p:spPr>
        <p:txBody>
          <a:bodyPr wrap="none" lIns="180000" anchor="b"/>
          <a:lstStyle>
            <a:lvl1pPr>
              <a:defRPr spc="-151" smtClean="0">
                <a:solidFill>
                  <a:srgbClr val="0A0478"/>
                </a:solidFill>
                <a:latin typeface="Arial Black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19405" y="2993772"/>
            <a:ext cx="9308615" cy="584775"/>
          </a:xfrm>
          <a:solidFill>
            <a:srgbClr val="FFFFFF">
              <a:alpha val="69804"/>
            </a:srgbClr>
          </a:solidFill>
        </p:spPr>
        <p:txBody>
          <a:bodyPr wrap="none" lIns="180000">
            <a:spAutoFit/>
          </a:bodyPr>
          <a:lstStyle>
            <a:lvl1pPr marL="0" indent="0">
              <a:buFontTx/>
              <a:buNone/>
              <a:defRPr b="1" smtClean="0">
                <a:solidFill>
                  <a:srgbClr val="0A0478"/>
                </a:solidFill>
              </a:defRPr>
            </a:lvl1pPr>
          </a:lstStyle>
          <a:p>
            <a:r>
              <a:rPr lang="en-GB"/>
              <a:t>Click to edit Master subtitle style or delete box</a:t>
            </a:r>
          </a:p>
        </p:txBody>
      </p:sp>
    </p:spTree>
    <p:extLst>
      <p:ext uri="{BB962C8B-B14F-4D97-AF65-F5344CB8AC3E}">
        <p14:creationId xmlns:p14="http://schemas.microsoft.com/office/powerpoint/2010/main" val="400757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403" y="2410437"/>
            <a:ext cx="6450118" cy="584775"/>
          </a:xfrm>
          <a:solidFill>
            <a:srgbClr val="DADAEB"/>
          </a:solidFill>
        </p:spPr>
        <p:txBody>
          <a:bodyPr wrap="none" lIns="180000" anchor="b"/>
          <a:lstStyle>
            <a:lvl1pPr>
              <a:defRPr spc="-150" smtClean="0">
                <a:solidFill>
                  <a:srgbClr val="0A0478"/>
                </a:solidFill>
                <a:latin typeface="Arial Black" pitchFamily="34" charset="0"/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19403" y="2981070"/>
            <a:ext cx="7059603" cy="461665"/>
          </a:xfrm>
          <a:solidFill>
            <a:srgbClr val="DADAEB"/>
          </a:solidFill>
        </p:spPr>
        <p:txBody>
          <a:bodyPr wrap="none" lIns="180000">
            <a:spAutoFit/>
          </a:bodyPr>
          <a:lstStyle>
            <a:lvl1pPr marL="0" indent="0">
              <a:buFontTx/>
              <a:buNone/>
              <a:defRPr b="1" smtClean="0">
                <a:solidFill>
                  <a:srgbClr val="0A0478"/>
                </a:solidFill>
              </a:defRPr>
            </a:lvl1pPr>
          </a:lstStyle>
          <a:p>
            <a:r>
              <a:rPr lang="en-GB"/>
              <a:t>Click to edit Master subtitle style or delete box</a:t>
            </a:r>
          </a:p>
        </p:txBody>
      </p:sp>
      <p:pic>
        <p:nvPicPr>
          <p:cNvPr id="162820" name="Picture 7" descr="blue_band_A4_landscapeNEW_large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6134496"/>
            <a:ext cx="12192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710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3" y="620713"/>
            <a:ext cx="4896808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title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423"/>
            <a:ext cx="10972800" cy="170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5949451"/>
            <a:ext cx="12192000" cy="908549"/>
          </a:xfrm>
          <a:prstGeom prst="rect">
            <a:avLst/>
          </a:prstGeom>
          <a:solidFill>
            <a:srgbClr val="211B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8" name="Picture 7" descr="Logo_Strapline_WHITE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637" y="6127937"/>
            <a:ext cx="2444232" cy="557263"/>
          </a:xfrm>
          <a:prstGeom prst="rect">
            <a:avLst/>
          </a:prstGeom>
        </p:spPr>
      </p:pic>
      <p:pic>
        <p:nvPicPr>
          <p:cNvPr id="12" name="Picture 11" descr="SportForLife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174" y="6279170"/>
            <a:ext cx="1408531" cy="281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0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9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67" b="1" spc="-200">
          <a:solidFill>
            <a:srgbClr val="0A0478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4800" b="1">
          <a:solidFill>
            <a:schemeClr val="accent2"/>
          </a:solidFill>
          <a:latin typeface="Arial" charset="0"/>
        </a:defRPr>
      </a:lvl9pPr>
    </p:titleStyle>
    <p:bodyStyle>
      <a:lvl1pPr marL="457189" indent="-457189" algn="l" rtl="0" eaLnBrk="0" fontAlgn="base" hangingPunct="0">
        <a:spcBef>
          <a:spcPct val="40000"/>
        </a:spcBef>
        <a:spcAft>
          <a:spcPct val="10000"/>
        </a:spcAft>
        <a:buChar char="•"/>
        <a:defRPr sz="3200">
          <a:solidFill>
            <a:srgbClr val="0A0478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lnSpc>
          <a:spcPct val="85000"/>
        </a:lnSpc>
        <a:spcBef>
          <a:spcPct val="25000"/>
        </a:spcBef>
        <a:spcAft>
          <a:spcPct val="10000"/>
        </a:spcAft>
        <a:buChar char="–"/>
        <a:defRPr sz="2667">
          <a:solidFill>
            <a:srgbClr val="0A0478"/>
          </a:solidFill>
          <a:latin typeface="+mn-lt"/>
          <a:cs typeface="+mn-cs"/>
        </a:defRPr>
      </a:lvl2pPr>
      <a:lvl3pPr marL="1523962" indent="-304792" algn="l" rtl="0" eaLnBrk="0" fontAlgn="base" hangingPunct="0">
        <a:spcBef>
          <a:spcPct val="15000"/>
        </a:spcBef>
        <a:spcAft>
          <a:spcPct val="10000"/>
        </a:spcAft>
        <a:buChar char="•"/>
        <a:defRPr>
          <a:solidFill>
            <a:srgbClr val="0A0478"/>
          </a:solidFill>
          <a:latin typeface="+mn-lt"/>
          <a:cs typeface="+mn-cs"/>
        </a:defRPr>
      </a:lvl3pPr>
      <a:lvl4pPr marL="2133547" indent="-304792" algn="l" rtl="0" eaLnBrk="0" fontAlgn="base" hangingPunct="0">
        <a:spcBef>
          <a:spcPct val="0"/>
        </a:spcBef>
        <a:spcAft>
          <a:spcPct val="10000"/>
        </a:spcAft>
        <a:buChar char="–"/>
        <a:defRPr sz="2133">
          <a:solidFill>
            <a:srgbClr val="0A0478"/>
          </a:solidFill>
          <a:latin typeface="+mn-lt"/>
          <a:cs typeface="+mn-cs"/>
        </a:defRPr>
      </a:lvl4pPr>
      <a:lvl5pPr marL="2743131" indent="-304792" algn="l" rtl="0" eaLnBrk="0" fontAlgn="base" hangingPunct="0">
        <a:spcBef>
          <a:spcPct val="0"/>
        </a:spcBef>
        <a:spcAft>
          <a:spcPct val="10000"/>
        </a:spcAft>
        <a:buChar char="»"/>
        <a:defRPr sz="1867">
          <a:solidFill>
            <a:srgbClr val="0A0478"/>
          </a:solidFill>
          <a:latin typeface="+mn-lt"/>
          <a:cs typeface="+mn-cs"/>
        </a:defRPr>
      </a:lvl5pPr>
      <a:lvl6pPr marL="3352716" indent="-304792" algn="l" rtl="0" eaLnBrk="1" fontAlgn="base" hangingPunct="1">
        <a:spcBef>
          <a:spcPct val="0"/>
        </a:spcBef>
        <a:spcAft>
          <a:spcPct val="10000"/>
        </a:spcAft>
        <a:buChar char="»"/>
        <a:defRPr sz="1867">
          <a:solidFill>
            <a:schemeClr val="accent2"/>
          </a:solidFill>
          <a:latin typeface="+mn-lt"/>
          <a:cs typeface="+mn-cs"/>
        </a:defRPr>
      </a:lvl6pPr>
      <a:lvl7pPr marL="3962301" indent="-304792" algn="l" rtl="0" eaLnBrk="1" fontAlgn="base" hangingPunct="1">
        <a:spcBef>
          <a:spcPct val="0"/>
        </a:spcBef>
        <a:spcAft>
          <a:spcPct val="10000"/>
        </a:spcAft>
        <a:buChar char="»"/>
        <a:defRPr sz="1867">
          <a:solidFill>
            <a:schemeClr val="accent2"/>
          </a:solidFill>
          <a:latin typeface="+mn-lt"/>
          <a:cs typeface="+mn-cs"/>
        </a:defRPr>
      </a:lvl7pPr>
      <a:lvl8pPr marL="4571886" indent="-304792" algn="l" rtl="0" eaLnBrk="1" fontAlgn="base" hangingPunct="1">
        <a:spcBef>
          <a:spcPct val="0"/>
        </a:spcBef>
        <a:spcAft>
          <a:spcPct val="10000"/>
        </a:spcAft>
        <a:buChar char="»"/>
        <a:defRPr sz="1867">
          <a:solidFill>
            <a:schemeClr val="accent2"/>
          </a:solidFill>
          <a:latin typeface="+mn-lt"/>
          <a:cs typeface="+mn-cs"/>
        </a:defRPr>
      </a:lvl8pPr>
      <a:lvl9pPr marL="5181470" indent="-304792" algn="l" rtl="0" eaLnBrk="1" fontAlgn="base" hangingPunct="1">
        <a:spcBef>
          <a:spcPct val="0"/>
        </a:spcBef>
        <a:spcAft>
          <a:spcPct val="10000"/>
        </a:spcAft>
        <a:buChar char="»"/>
        <a:defRPr sz="1867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3393" y="620714"/>
            <a:ext cx="3757073" cy="584775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add title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423"/>
            <a:ext cx="10972800" cy="1700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5" name="Picture 7" descr="blue_band_A4_landscapeNEW_large"/>
          <p:cNvPicPr>
            <a:picLocks noChangeAspect="1" noChangeArrowheads="1"/>
          </p:cNvPicPr>
          <p:nvPr userDrawn="1"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0" y="6134496"/>
            <a:ext cx="12192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643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spc="-150">
          <a:solidFill>
            <a:srgbClr val="0A0478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10000"/>
        </a:spcAft>
        <a:buChar char="•"/>
        <a:defRPr sz="2400">
          <a:solidFill>
            <a:srgbClr val="0A047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5000"/>
        </a:lnSpc>
        <a:spcBef>
          <a:spcPct val="25000"/>
        </a:spcBef>
        <a:spcAft>
          <a:spcPct val="10000"/>
        </a:spcAft>
        <a:buChar char="–"/>
        <a:defRPr sz="2000">
          <a:solidFill>
            <a:srgbClr val="0A0478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15000"/>
        </a:spcBef>
        <a:spcAft>
          <a:spcPct val="10000"/>
        </a:spcAft>
        <a:buChar char="•"/>
        <a:defRPr>
          <a:solidFill>
            <a:srgbClr val="0A0478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0"/>
        </a:spcBef>
        <a:spcAft>
          <a:spcPct val="10000"/>
        </a:spcAft>
        <a:buChar char="–"/>
        <a:defRPr sz="1600">
          <a:solidFill>
            <a:srgbClr val="0A0478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0"/>
        </a:spcBef>
        <a:spcAft>
          <a:spcPct val="10000"/>
        </a:spcAft>
        <a:buChar char="»"/>
        <a:defRPr sz="1400">
          <a:solidFill>
            <a:srgbClr val="0A0478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0"/>
        </a:spcBef>
        <a:spcAft>
          <a:spcPct val="10000"/>
        </a:spcAft>
        <a:buChar char="»"/>
        <a:defRPr sz="1400">
          <a:solidFill>
            <a:schemeClr val="accent2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0"/>
        </a:spcBef>
        <a:spcAft>
          <a:spcPct val="10000"/>
        </a:spcAft>
        <a:buChar char="»"/>
        <a:defRPr sz="1400">
          <a:solidFill>
            <a:schemeClr val="accent2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0"/>
        </a:spcBef>
        <a:spcAft>
          <a:spcPct val="10000"/>
        </a:spcAft>
        <a:buChar char="»"/>
        <a:defRPr sz="1400">
          <a:solidFill>
            <a:schemeClr val="accent2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0"/>
        </a:spcBef>
        <a:spcAft>
          <a:spcPct val="10000"/>
        </a:spcAft>
        <a:buChar char="»"/>
        <a:defRPr sz="14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www.nytimes.com/2019/11/07/nyregion/long-island-city-library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gds.blog.gov.uk/2015/09/22/my-new-favourite-form-really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com/url?sa=t&amp;rct=j&amp;q=&amp;esrc=s&amp;source=web&amp;cd=&amp;cad=rja&amp;uact=8&amp;ved=2ahUKEwjM8LuPhPLyAhWLKewKHdI9BMQQFnoECAMQAQ&amp;url=https%3A%2F%2Fwww.lgbtqiahealtheducation.org%2Fwp-content%2Fuploads%2F2017%2F08%2FForms-and-Policy-Brief.pdf&amp;usg=AOvVaw1fCeetYz21GKQbo3CmeSdf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BE06D5-2859-4A9F-B927-24A969452B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479425"/>
            <a:ext cx="10985500" cy="49514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6F7287"/>
              </a:solidFill>
              <a:latin typeface="Neue Plak"/>
            </a:endParaRPr>
          </a:p>
          <a:p>
            <a:pPr marL="0" indent="0">
              <a:buNone/>
            </a:pPr>
            <a:endParaRPr lang="en-GB" b="0" i="0" dirty="0">
              <a:solidFill>
                <a:srgbClr val="6F7287"/>
              </a:solidFill>
              <a:effectLst/>
              <a:latin typeface="Neue Plak"/>
            </a:endParaRPr>
          </a:p>
          <a:p>
            <a:pPr marL="0" indent="0" algn="l">
              <a:buNone/>
            </a:pPr>
            <a:endParaRPr lang="en-GB" b="0" i="0" dirty="0">
              <a:solidFill>
                <a:srgbClr val="6F7287"/>
              </a:solidFill>
              <a:effectLst/>
              <a:latin typeface="Neue Plak"/>
            </a:endParaRPr>
          </a:p>
          <a:p>
            <a:endParaRPr lang="en-GB" dirty="0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BBAD678E-8245-4AF0-9F56-78F7D880268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7692" y="261045"/>
            <a:ext cx="1570038" cy="749300"/>
          </a:xfrm>
        </p:spPr>
        <p:txBody>
          <a:bodyPr/>
          <a:lstStyle/>
          <a:p>
            <a:r>
              <a:rPr lang="en-GB" dirty="0"/>
              <a:t>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E4056-182E-504F-DCC4-29C0A9E75FC9}"/>
              </a:ext>
            </a:extLst>
          </p:cNvPr>
          <p:cNvSpPr txBox="1"/>
          <p:nvPr/>
        </p:nvSpPr>
        <p:spPr>
          <a:xfrm>
            <a:off x="567753" y="1541264"/>
            <a:ext cx="1085055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Intro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								   		(15min) </a:t>
            </a:r>
          </a:p>
          <a:p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EXERCISE 1 –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Pairs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: What do you design 				(5mins)</a:t>
            </a: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EXERCISE 2 –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Groups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of 4-5 : Images					(15mins)</a:t>
            </a:r>
          </a:p>
          <a:p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Break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										(5mins)</a:t>
            </a:r>
            <a:br>
              <a:rPr lang="en-GB" sz="2400" dirty="0">
                <a:solidFill>
                  <a:schemeClr val="bg1">
                    <a:lumMod val="50000"/>
                  </a:schemeClr>
                </a:solidFill>
              </a:rPr>
            </a:b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EXERCISE 3 – </a:t>
            </a:r>
            <a:r>
              <a:rPr lang="en-GB" sz="2400" b="1" dirty="0">
                <a:solidFill>
                  <a:schemeClr val="bg1">
                    <a:lumMod val="50000"/>
                  </a:schemeClr>
                </a:solidFill>
              </a:rPr>
              <a:t>Groups of 3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:design wallet				(15mins)				 : reflection					(15mins)</a:t>
            </a:r>
          </a:p>
          <a:p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Discussion and next steps							(20mins)</a:t>
            </a:r>
          </a:p>
        </p:txBody>
      </p:sp>
    </p:spTree>
    <p:extLst>
      <p:ext uri="{BB962C8B-B14F-4D97-AF65-F5344CB8AC3E}">
        <p14:creationId xmlns:p14="http://schemas.microsoft.com/office/powerpoint/2010/main" val="986807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1C4056-05A1-4115-9451-EB3E71C3452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807200" y="1773238"/>
            <a:ext cx="5384800" cy="3719512"/>
          </a:xfrm>
        </p:spPr>
        <p:txBody>
          <a:bodyPr>
            <a:normAutofit/>
          </a:bodyPr>
          <a:lstStyle/>
          <a:p>
            <a:pPr marL="456342" indent="-456342"/>
            <a:endParaRPr lang="en-US">
              <a:solidFill>
                <a:srgbClr val="FF0000"/>
              </a:solidFill>
            </a:endParaRPr>
          </a:p>
          <a:p>
            <a:pPr marL="456342" indent="-456342"/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6769225-419B-42C3-9F00-4544C83C66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744892"/>
              </p:ext>
            </p:extLst>
          </p:nvPr>
        </p:nvGraphicFramePr>
        <p:xfrm>
          <a:off x="423896" y="1544651"/>
          <a:ext cx="11344207" cy="4686300"/>
        </p:xfrm>
        <a:graphic>
          <a:graphicData uri="http://schemas.openxmlformats.org/drawingml/2006/table">
            <a:tbl>
              <a:tblPr bandRow="1">
                <a:tableStyleId>{69012ECD-51FC-41F1-AA8D-1B2483CD663E}</a:tableStyleId>
              </a:tblPr>
              <a:tblGrid>
                <a:gridCol w="11344207">
                  <a:extLst>
                    <a:ext uri="{9D8B030D-6E8A-4147-A177-3AD203B41FA5}">
                      <a16:colId xmlns:a16="http://schemas.microsoft.com/office/drawing/2014/main" val="3725377931"/>
                    </a:ext>
                  </a:extLst>
                </a:gridCol>
              </a:tblGrid>
              <a:tr h="106054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10000"/>
                        </a:spcAft>
                        <a:buNone/>
                      </a:pPr>
                      <a:r>
                        <a:rPr lang="en-US" sz="1900" b="1" u="none" strike="noStrike" noProof="0" dirty="0"/>
                        <a:t>Visibility and representation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10000"/>
                        </a:spcAft>
                        <a:buNone/>
                      </a:pPr>
                      <a:r>
                        <a:rPr lang="en-US" sz="1900" u="none" strike="noStrike" noProof="0" dirty="0"/>
                        <a:t>I don't see or hear about people like me taking part. I feel excluded because there is a dominant group in sport – it feels like their space, not mine. People make assumptions about me based on stereotypes. 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2898141428"/>
                  </a:ext>
                </a:extLst>
              </a:tr>
              <a:tr h="106054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10000"/>
                        </a:spcAft>
                        <a:buClr>
                          <a:srgbClr val="030D6F"/>
                        </a:buClr>
                        <a:buNone/>
                      </a:pPr>
                      <a:r>
                        <a:rPr lang="en-US" sz="1900" b="1" u="none" strike="noStrike" noProof="0" dirty="0"/>
                        <a:t>Design and decisions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10000"/>
                        </a:spcAft>
                        <a:buClr>
                          <a:srgbClr val="030D6F"/>
                        </a:buClr>
                        <a:buNone/>
                      </a:pPr>
                      <a:r>
                        <a:rPr lang="en-US" sz="1900" u="none" strike="noStrike" noProof="0" dirty="0"/>
                        <a:t>I don't have a voice in how sport is run. My needs aren't reflected. I'm not asked about what matters to me. I'm not involved in decisions. I don't have any connection with decision makers.  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446269911"/>
                  </a:ext>
                </a:extLst>
              </a:tr>
              <a:tr h="106054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10000"/>
                        </a:spcAft>
                        <a:buClr>
                          <a:srgbClr val="030D6F"/>
                        </a:buClr>
                        <a:buNone/>
                      </a:pPr>
                      <a:r>
                        <a:rPr lang="en-US" sz="1900" b="1" u="none" strike="noStrike" noProof="0" dirty="0"/>
                        <a:t>How I feel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10000"/>
                        </a:spcAft>
                        <a:buClr>
                          <a:srgbClr val="030D6F"/>
                        </a:buClr>
                        <a:buNone/>
                      </a:pPr>
                      <a:r>
                        <a:rPr lang="en-US" sz="1900" u="none" strike="noStrike" noProof="0" dirty="0"/>
                        <a:t>It's daunting to start or to get back in to sport. I'm anxious. I don't feel safe. I don't feel confident. I don't have the motivation. I've had bad experiences. I'm nervous about new people and experiences.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880962105"/>
                  </a:ext>
                </a:extLst>
              </a:tr>
              <a:tr h="119578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900" b="1" u="none" strike="noStrike" noProof="0" dirty="0"/>
                        <a:t>The offer</a:t>
                      </a:r>
                    </a:p>
                    <a:p>
                      <a:pPr lvl="0">
                        <a:buNone/>
                      </a:pPr>
                      <a:endParaRPr lang="en-US" sz="1900" b="1" u="none" strike="noStrike" noProof="0" dirty="0"/>
                    </a:p>
                    <a:p>
                      <a:pPr lvl="0">
                        <a:buNone/>
                      </a:pPr>
                      <a:r>
                        <a:rPr lang="en-US" sz="1900" u="none" strike="noStrike" noProof="0" dirty="0"/>
                        <a:t>The offer isn't right for me. Cost and transport are barriers. It is not offered in places I would go to or at the times I am free. I'm concerned about amenities like changing rooms and toilets.</a:t>
                      </a:r>
                      <a:endParaRPr lang="en-US" sz="19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4483240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719C82B0-9D8A-40BA-8BE8-FE066A357D71}"/>
              </a:ext>
            </a:extLst>
          </p:cNvPr>
          <p:cNvSpPr txBox="1">
            <a:spLocks/>
          </p:cNvSpPr>
          <p:nvPr/>
        </p:nvSpPr>
        <p:spPr>
          <a:xfrm>
            <a:off x="360074" y="314183"/>
            <a:ext cx="6631257" cy="74898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 dirty="0"/>
              <a:t>How did we get here?</a:t>
            </a:r>
          </a:p>
        </p:txBody>
      </p:sp>
    </p:spTree>
    <p:extLst>
      <p:ext uri="{BB962C8B-B14F-4D97-AF65-F5344CB8AC3E}">
        <p14:creationId xmlns:p14="http://schemas.microsoft.com/office/powerpoint/2010/main" val="199137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34139D-7881-4D69-A241-DC7EF70621F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6770" y="1845184"/>
            <a:ext cx="10972800" cy="29731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kern="1200">
                <a:solidFill>
                  <a:srgbClr val="030D6F"/>
                </a:solidFill>
                <a:latin typeface="Arial"/>
                <a:cs typeface="Arial"/>
              </a:rPr>
              <a:t>I</a:t>
            </a:r>
            <a:r>
              <a:rPr kumimoji="0" lang="en-GB" b="1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 tells 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b="1" i="0" u="none" strike="noStrike" kern="1200" cap="none" spc="0" normalizeH="0" baseline="0" noProof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indent="0">
              <a:buNone/>
              <a:defRPr/>
            </a:pPr>
            <a:r>
              <a:rPr lang="en-GB" sz="2800">
                <a:cs typeface="Calibri"/>
              </a:rPr>
              <a:t>Something about the way we have designed our system, </a:t>
            </a:r>
          </a:p>
          <a:p>
            <a:pPr marL="0" indent="0">
              <a:buNone/>
              <a:defRPr/>
            </a:pPr>
            <a:r>
              <a:rPr lang="en-GB" sz="2800">
                <a:cs typeface="Calibri"/>
              </a:rPr>
              <a:t>means every year the same inequalities are reproduced.</a:t>
            </a:r>
          </a:p>
          <a:p>
            <a:pPr marL="0" indent="0">
              <a:buNone/>
              <a:defRPr/>
            </a:pPr>
            <a:endParaRPr lang="en-GB" sz="2800">
              <a:cs typeface="Calibri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2F3F871-8472-4FE6-8546-A8A6F955CBFB}"/>
              </a:ext>
            </a:extLst>
          </p:cNvPr>
          <p:cNvSpPr txBox="1">
            <a:spLocks/>
          </p:cNvSpPr>
          <p:nvPr/>
        </p:nvSpPr>
        <p:spPr>
          <a:xfrm>
            <a:off x="588025" y="448445"/>
            <a:ext cx="6631257" cy="74898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/>
              <a:t>Structural inequalities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38E2F6-A26E-4803-8889-7E67B98D7F95}"/>
              </a:ext>
            </a:extLst>
          </p:cNvPr>
          <p:cNvSpPr txBox="1"/>
          <p:nvPr/>
        </p:nvSpPr>
        <p:spPr>
          <a:xfrm>
            <a:off x="609599" y="5238726"/>
            <a:ext cx="1097279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  <a:defRPr/>
            </a:pPr>
            <a:r>
              <a:rPr lang="en-GB" sz="2800" dirty="0">
                <a:cs typeface="Calibri"/>
              </a:rPr>
              <a:t>How does this happen?</a:t>
            </a:r>
          </a:p>
        </p:txBody>
      </p:sp>
    </p:spTree>
    <p:extLst>
      <p:ext uri="{BB962C8B-B14F-4D97-AF65-F5344CB8AC3E}">
        <p14:creationId xmlns:p14="http://schemas.microsoft.com/office/powerpoint/2010/main" val="209398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449046-D328-42B7-89A9-AE50DFA3B6E0}"/>
              </a:ext>
            </a:extLst>
          </p:cNvPr>
          <p:cNvSpPr txBox="1"/>
          <p:nvPr/>
        </p:nvSpPr>
        <p:spPr>
          <a:xfrm>
            <a:off x="834416" y="2459504"/>
            <a:ext cx="1100245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No matter how you design anything, consciously or unconsciously, you create an outcome. </a:t>
            </a:r>
          </a:p>
          <a:p>
            <a:endParaRPr lang="en-GB" sz="2400" dirty="0">
              <a:cs typeface="Calibri" panose="020F0502020204030204"/>
            </a:endParaRPr>
          </a:p>
          <a:p>
            <a:r>
              <a:rPr lang="en-GB" sz="2400" dirty="0"/>
              <a:t>Your decisions influence and shape the way our system is designed.</a:t>
            </a:r>
            <a:r>
              <a:rPr lang="en-GB" sz="2400" dirty="0">
                <a:cs typeface="Calibri"/>
              </a:rPr>
              <a:t> </a:t>
            </a:r>
            <a:r>
              <a:rPr lang="en-GB" sz="2400" dirty="0"/>
              <a:t>We are all designers in this system.</a:t>
            </a:r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26971D12-37E8-41E8-B3E5-5B24468DA8D8}"/>
              </a:ext>
            </a:extLst>
          </p:cNvPr>
          <p:cNvSpPr txBox="1">
            <a:spLocks/>
          </p:cNvSpPr>
          <p:nvPr/>
        </p:nvSpPr>
        <p:spPr bwMode="auto">
          <a:xfrm>
            <a:off x="806091" y="628033"/>
            <a:ext cx="6474163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 dirty="0"/>
              <a:t>Structural inequalities</a:t>
            </a:r>
          </a:p>
        </p:txBody>
      </p:sp>
    </p:spTree>
    <p:extLst>
      <p:ext uri="{BB962C8B-B14F-4D97-AF65-F5344CB8AC3E}">
        <p14:creationId xmlns:p14="http://schemas.microsoft.com/office/powerpoint/2010/main" val="199738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DE1F4B97-DAC0-4835-B50D-D08F340C1BA2}"/>
              </a:ext>
            </a:extLst>
          </p:cNvPr>
          <p:cNvSpPr txBox="1">
            <a:spLocks/>
          </p:cNvSpPr>
          <p:nvPr/>
        </p:nvSpPr>
        <p:spPr bwMode="auto">
          <a:xfrm>
            <a:off x="485852" y="564122"/>
            <a:ext cx="6566458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45720" rIns="1800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 dirty="0"/>
              <a:t>What do you design? 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6AF08EA9-5852-475E-9E9D-CEB44076D8C4}"/>
              </a:ext>
            </a:extLst>
          </p:cNvPr>
          <p:cNvSpPr txBox="1">
            <a:spLocks/>
          </p:cNvSpPr>
          <p:nvPr/>
        </p:nvSpPr>
        <p:spPr bwMode="auto">
          <a:xfrm>
            <a:off x="718347" y="2787650"/>
            <a:ext cx="10755305" cy="347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457189" indent="-457189" algn="l" rtl="0" eaLnBrk="0" fontAlgn="base" hangingPunct="0">
              <a:spcBef>
                <a:spcPct val="40000"/>
              </a:spcBef>
              <a:spcAft>
                <a:spcPct val="10000"/>
              </a:spcAft>
              <a:buChar char="•"/>
              <a:defRPr sz="3200">
                <a:solidFill>
                  <a:srgbClr val="0A0478"/>
                </a:solidFill>
                <a:latin typeface="+mn-lt"/>
                <a:ea typeface="+mn-ea"/>
                <a:cs typeface="+mn-cs"/>
              </a:defRPr>
            </a:lvl1pPr>
            <a:lvl2pPr marL="990575" indent="-38099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10000"/>
              </a:spcAft>
              <a:buChar char="–"/>
              <a:defRPr sz="2667">
                <a:solidFill>
                  <a:srgbClr val="0A0478"/>
                </a:solidFill>
                <a:latin typeface="+mn-lt"/>
                <a:cs typeface="+mn-cs"/>
              </a:defRPr>
            </a:lvl2pPr>
            <a:lvl3pPr marL="1523962" indent="-304792" algn="l" rtl="0" eaLnBrk="0" fontAlgn="base" hangingPunct="0">
              <a:spcBef>
                <a:spcPct val="15000"/>
              </a:spcBef>
              <a:spcAft>
                <a:spcPct val="10000"/>
              </a:spcAft>
              <a:buChar char="•"/>
              <a:defRPr>
                <a:solidFill>
                  <a:srgbClr val="0A0478"/>
                </a:solidFill>
                <a:latin typeface="+mn-lt"/>
                <a:cs typeface="+mn-cs"/>
              </a:defRPr>
            </a:lvl3pPr>
            <a:lvl4pPr marL="2133547" indent="-304792" algn="l" rtl="0" eaLnBrk="0" fontAlgn="base" hangingPunct="0">
              <a:spcBef>
                <a:spcPct val="0"/>
              </a:spcBef>
              <a:spcAft>
                <a:spcPct val="10000"/>
              </a:spcAft>
              <a:buChar char="–"/>
              <a:defRPr sz="2133">
                <a:solidFill>
                  <a:srgbClr val="0A0478"/>
                </a:solidFill>
                <a:latin typeface="+mn-lt"/>
                <a:cs typeface="+mn-cs"/>
              </a:defRPr>
            </a:lvl4pPr>
            <a:lvl5pPr marL="2743131" indent="-304792" algn="l" rtl="0" eaLnBrk="0" fontAlgn="base" hangingPunct="0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rgbClr val="0A0478"/>
                </a:solidFill>
                <a:latin typeface="+mn-lt"/>
                <a:cs typeface="+mn-cs"/>
              </a:defRPr>
            </a:lvl5pPr>
            <a:lvl6pPr marL="3352716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6pPr>
            <a:lvl7pPr marL="3962301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7pPr>
            <a:lvl8pPr marL="4571886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8pPr>
            <a:lvl9pPr marL="5181470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/>
              <a:t>(5 mins)</a:t>
            </a:r>
          </a:p>
          <a:p>
            <a:pPr marL="0" indent="0">
              <a:buFontTx/>
              <a:buNone/>
            </a:pPr>
            <a:endParaRPr lang="en-GB" sz="2400" kern="0" dirty="0"/>
          </a:p>
          <a:p>
            <a:pPr marL="0" indent="0">
              <a:buFontTx/>
              <a:buNone/>
            </a:pPr>
            <a:r>
              <a:rPr lang="en-GB" sz="2400" kern="0" dirty="0"/>
              <a:t>In pairs…</a:t>
            </a:r>
          </a:p>
          <a:p>
            <a:r>
              <a:rPr lang="en-GB" sz="2400" kern="0" dirty="0"/>
              <a:t>Connect up.</a:t>
            </a:r>
          </a:p>
          <a:p>
            <a:r>
              <a:rPr lang="en-GB" sz="2400" kern="0" dirty="0"/>
              <a:t>What have you helped design?</a:t>
            </a:r>
          </a:p>
          <a:p>
            <a:pPr marL="0" indent="0">
              <a:buNone/>
            </a:pPr>
            <a:endParaRPr lang="en-GB" sz="2400" kern="0" dirty="0"/>
          </a:p>
          <a:p>
            <a:pPr marL="0" indent="0">
              <a:buNone/>
            </a:pPr>
            <a:r>
              <a:rPr lang="en-GB" sz="2400" kern="0" dirty="0"/>
              <a:t>	“Things in our system that I’ve designed include…”</a:t>
            </a:r>
          </a:p>
          <a:p>
            <a:pPr marL="0" indent="0">
              <a:buFontTx/>
              <a:buNone/>
            </a:pPr>
            <a:endParaRPr lang="en-GB" sz="1600" kern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8CF898-E887-98FB-831C-0C8E93A7816D}"/>
              </a:ext>
            </a:extLst>
          </p:cNvPr>
          <p:cNvSpPr txBox="1"/>
          <p:nvPr/>
        </p:nvSpPr>
        <p:spPr>
          <a:xfrm>
            <a:off x="582344" y="1748401"/>
            <a:ext cx="110273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Design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is a structured, creative, problem-solving process.</a:t>
            </a:r>
          </a:p>
        </p:txBody>
      </p:sp>
    </p:spTree>
    <p:extLst>
      <p:ext uri="{BB962C8B-B14F-4D97-AF65-F5344CB8AC3E}">
        <p14:creationId xmlns:p14="http://schemas.microsoft.com/office/powerpoint/2010/main" val="1941431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D449046-D328-42B7-89A9-AE50DFA3B6E0}"/>
              </a:ext>
            </a:extLst>
          </p:cNvPr>
          <p:cNvSpPr txBox="1"/>
          <p:nvPr/>
        </p:nvSpPr>
        <p:spPr>
          <a:xfrm>
            <a:off x="572140" y="1621723"/>
            <a:ext cx="11002451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dirty="0"/>
              <a:t>No matter how you design anything, consciously or unconsciously, you create an outcome. </a:t>
            </a:r>
          </a:p>
          <a:p>
            <a:endParaRPr lang="en-GB" sz="2400" dirty="0">
              <a:cs typeface="Calibri" panose="020F0502020204030204"/>
            </a:endParaRPr>
          </a:p>
          <a:p>
            <a:r>
              <a:rPr lang="en-GB" sz="2400" dirty="0"/>
              <a:t>Your decisions influence and shape the way our system is designed.</a:t>
            </a:r>
            <a:r>
              <a:rPr lang="en-GB" sz="2400" dirty="0">
                <a:cs typeface="Calibri"/>
              </a:rPr>
              <a:t> </a:t>
            </a:r>
            <a:r>
              <a:rPr lang="en-GB" sz="2400" dirty="0"/>
              <a:t>We are all designers in this system.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1214B-89F7-CBD9-0672-1C4FE1633730}"/>
              </a:ext>
            </a:extLst>
          </p:cNvPr>
          <p:cNvSpPr txBox="1"/>
          <p:nvPr/>
        </p:nvSpPr>
        <p:spPr>
          <a:xfrm>
            <a:off x="582344" y="813129"/>
            <a:ext cx="110273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Design</a:t>
            </a: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is a structured, creative, problem-solving process.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4768FC-E762-539E-20A6-B39D6113C4EC}"/>
              </a:ext>
            </a:extLst>
          </p:cNvPr>
          <p:cNvSpPr txBox="1"/>
          <p:nvPr/>
        </p:nvSpPr>
        <p:spPr>
          <a:xfrm>
            <a:off x="716639" y="4420639"/>
            <a:ext cx="90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Lets explore how design decisions can exclude</a:t>
            </a:r>
          </a:p>
        </p:txBody>
      </p:sp>
    </p:spTree>
    <p:extLst>
      <p:ext uri="{BB962C8B-B14F-4D97-AF65-F5344CB8AC3E}">
        <p14:creationId xmlns:p14="http://schemas.microsoft.com/office/powerpoint/2010/main" val="2488465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E9D18-891B-9C28-0CE0-21607DB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4" y="620713"/>
            <a:ext cx="3248921" cy="748988"/>
          </a:xfrm>
        </p:spPr>
        <p:txBody>
          <a:bodyPr/>
          <a:lstStyle/>
          <a:p>
            <a:r>
              <a:rPr lang="en-GB" dirty="0"/>
              <a:t>In groups..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993BE4-898A-DC3F-BBEC-4C1FD271D7B5}"/>
              </a:ext>
            </a:extLst>
          </p:cNvPr>
          <p:cNvSpPr txBox="1"/>
          <p:nvPr/>
        </p:nvSpPr>
        <p:spPr>
          <a:xfrm>
            <a:off x="692968" y="1596432"/>
            <a:ext cx="1014785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Groups of 4-5</a:t>
            </a:r>
          </a:p>
          <a:p>
            <a:r>
              <a:rPr lang="en-GB" sz="2800" dirty="0"/>
              <a:t>(15 mins) </a:t>
            </a:r>
          </a:p>
          <a:p>
            <a:endParaRPr lang="en-GB" sz="2800" dirty="0">
              <a:solidFill>
                <a:srgbClr val="030D6F"/>
              </a:solidFill>
              <a:latin typeface="Arial"/>
              <a:cs typeface="Arial"/>
            </a:endParaRPr>
          </a:p>
          <a:p>
            <a:endParaRPr lang="en-GB" sz="2800" dirty="0">
              <a:solidFill>
                <a:srgbClr val="030D6F"/>
              </a:solidFill>
              <a:latin typeface="Arial"/>
              <a:cs typeface="Arial"/>
            </a:endParaRPr>
          </a:p>
          <a:p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Lets explore how design decisions can exclude.</a:t>
            </a:r>
          </a:p>
          <a:p>
            <a:endParaRPr lang="en-GB" sz="2800" dirty="0">
              <a:solidFill>
                <a:srgbClr val="030D6F"/>
              </a:solidFill>
              <a:latin typeface="Arial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srgbClr val="030D6F"/>
              </a:solidFill>
              <a:latin typeface="Arial"/>
              <a:cs typeface="Arial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srgbClr val="030D6F"/>
                </a:solidFill>
                <a:latin typeface="Arial"/>
                <a:cs typeface="Arial"/>
              </a:rPr>
              <a:t>What do these images represent for you?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Do they recall a story?</a:t>
            </a:r>
          </a:p>
        </p:txBody>
      </p:sp>
    </p:spTree>
    <p:extLst>
      <p:ext uri="{BB962C8B-B14F-4D97-AF65-F5344CB8AC3E}">
        <p14:creationId xmlns:p14="http://schemas.microsoft.com/office/powerpoint/2010/main" val="33680616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wall, indoor, ceiling&#10;&#10;Description automatically generated">
            <a:extLst>
              <a:ext uri="{FF2B5EF4-FFF2-40B4-BE49-F238E27FC236}">
                <a16:creationId xmlns:a16="http://schemas.microsoft.com/office/drawing/2014/main" id="{FFC624A1-65FC-4330-8909-6437D5584C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7" y="1669239"/>
            <a:ext cx="5050697" cy="338932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5E127EA-22C0-0EB0-ADFC-34B929B2D4E2}"/>
              </a:ext>
            </a:extLst>
          </p:cNvPr>
          <p:cNvSpPr txBox="1"/>
          <p:nvPr/>
        </p:nvSpPr>
        <p:spPr>
          <a:xfrm>
            <a:off x="695244" y="5758683"/>
            <a:ext cx="61115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  <a:hlinkClick r:id="rId4"/>
              </a:rPr>
              <a:t>When an Architectural Gem Is Not Accessible to All - The New York Times (nytimes.com)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C59907-CDFC-42B5-D26D-A7592C87C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576" y="1669239"/>
            <a:ext cx="5858032" cy="3389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529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hand holding a pen and a piece of paper&#10;&#10;Description automatically generated with medium confidence">
            <a:extLst>
              <a:ext uri="{FF2B5EF4-FFF2-40B4-BE49-F238E27FC236}">
                <a16:creationId xmlns:a16="http://schemas.microsoft.com/office/drawing/2014/main" id="{2A4CE121-17C5-433D-AF0B-3B5983359E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05" y="1149719"/>
            <a:ext cx="3643041" cy="4422351"/>
          </a:xfrm>
          <a:prstGeom prst="rect">
            <a:avLst/>
          </a:prstGeom>
        </p:spPr>
      </p:pic>
      <p:pic>
        <p:nvPicPr>
          <p:cNvPr id="1032" name="Picture 8" descr="5 Things That Drive Left-Handed People Crazy">
            <a:extLst>
              <a:ext uri="{FF2B5EF4-FFF2-40B4-BE49-F238E27FC236}">
                <a16:creationId xmlns:a16="http://schemas.microsoft.com/office/drawing/2014/main" id="{FB8CE338-0B1B-4B1B-BA12-4FE8ADA61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754" y="1361258"/>
            <a:ext cx="5272088" cy="399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692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E16EC13-B372-415C-9205-05C6D3974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106949"/>
              </p:ext>
            </p:extLst>
          </p:nvPr>
        </p:nvGraphicFramePr>
        <p:xfrm>
          <a:off x="1200727" y="1864974"/>
          <a:ext cx="4064000" cy="23283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8240147"/>
                    </a:ext>
                  </a:extLst>
                </a:gridCol>
              </a:tblGrid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Please complete: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428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Mother/Father: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754104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Husband/Wife: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34499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Marital status: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384532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784F61B-8366-404C-91DE-D49C06FFD2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809952"/>
              </p:ext>
            </p:extLst>
          </p:nvPr>
        </p:nvGraphicFramePr>
        <p:xfrm>
          <a:off x="6807202" y="1864974"/>
          <a:ext cx="4064000" cy="232833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418240147"/>
                    </a:ext>
                  </a:extLst>
                </a:gridCol>
              </a:tblGrid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Please complete: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78428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Parents/guardians: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754104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Spouse/partners: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634499"/>
                  </a:ext>
                </a:extLst>
              </a:tr>
              <a:tr h="582083">
                <a:tc>
                  <a:txBody>
                    <a:bodyPr/>
                    <a:lstStyle/>
                    <a:p>
                      <a:r>
                        <a:rPr lang="en-GB"/>
                        <a:t>Relationship status: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38453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04A9F7-C281-4153-B9F6-086E0725606F}"/>
              </a:ext>
            </a:extLst>
          </p:cNvPr>
          <p:cNvSpPr txBox="1"/>
          <p:nvPr/>
        </p:nvSpPr>
        <p:spPr>
          <a:xfrm>
            <a:off x="921327" y="5435799"/>
            <a:ext cx="9617363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>
                <a:hlinkClick r:id="rId3"/>
              </a:rPr>
              <a:t>My new favourite form. Really. - Government Digital Service (blog.gov.uk)</a:t>
            </a:r>
            <a:endParaRPr lang="en-GB" sz="1600"/>
          </a:p>
          <a:p>
            <a:r>
              <a:rPr lang="en-GB" b="0" i="0">
                <a:effectLst/>
                <a:latin typeface="Calibri" panose="020F0502020204030204" pitchFamily="34" charset="0"/>
                <a:hlinkClick r:id="rId4" tooltip="https://www.google.com/url?sa=t&amp;rct=j&amp;q=&amp;esrc=s&amp;source=web&amp;cd=&amp;cad=rja&amp;uact=8&amp;ved=2ahUKEwjM8LuPhPLyAhWLKewKHdI9BMQQFnoECAMQAQ&amp;url=https%3A%2F%2Fwww.lgbtqiahealtheducation.org%2Fwp-content%2Fuploads%2F2017%2F08%2FForms-and-Policy-Brief.pdf&amp;usg=AOvVaw1fCeetYz21GKQbo3CmeSdf"/>
              </a:rPr>
              <a:t>Focus on Forms and Policy: Creating an Inclusive Environment for LGBT Patients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34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C57D9CCB-E6E5-89E1-C8E7-70CBCAACA5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2" r="11155"/>
          <a:stretch/>
        </p:blipFill>
        <p:spPr>
          <a:xfrm>
            <a:off x="3532624" y="1653104"/>
            <a:ext cx="4327337" cy="31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45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">
            <a:extLst>
              <a:ext uri="{FF2B5EF4-FFF2-40B4-BE49-F238E27FC236}">
                <a16:creationId xmlns:a16="http://schemas.microsoft.com/office/drawing/2014/main" id="{BBAD678E-8245-4AF0-9F56-78F7D8802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9404" y="2246224"/>
            <a:ext cx="3079003" cy="748988"/>
          </a:xfrm>
        </p:spPr>
        <p:txBody>
          <a:bodyPr/>
          <a:lstStyle/>
          <a:p>
            <a:r>
              <a:rPr lang="en-GB" dirty="0"/>
              <a:t>Welcome!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BE06D5-2859-4A9F-B927-24A969452B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6F7287"/>
                </a:solidFill>
                <a:latin typeface="Neue Plak"/>
              </a:rPr>
              <a:t>New approach to equality diversity and inclusion</a:t>
            </a:r>
          </a:p>
          <a:p>
            <a:pPr marL="0" indent="0">
              <a:buNone/>
            </a:pPr>
            <a:endParaRPr lang="en-GB" b="0" i="0" dirty="0">
              <a:solidFill>
                <a:srgbClr val="6F7287"/>
              </a:solidFill>
              <a:effectLst/>
              <a:latin typeface="Neue Plak"/>
            </a:endParaRPr>
          </a:p>
          <a:p>
            <a:pPr marL="0" indent="0" algn="l">
              <a:buNone/>
            </a:pPr>
            <a:endParaRPr lang="en-GB" b="0" i="0" dirty="0">
              <a:solidFill>
                <a:srgbClr val="6F7287"/>
              </a:solidFill>
              <a:effectLst/>
              <a:latin typeface="Neue Plak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3233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E9D18-891B-9C28-0CE0-21607DBE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253" y="1009595"/>
            <a:ext cx="7136204" cy="748988"/>
          </a:xfrm>
        </p:spPr>
        <p:txBody>
          <a:bodyPr/>
          <a:lstStyle/>
          <a:p>
            <a:r>
              <a:rPr lang="en-GB" dirty="0"/>
              <a:t>How design can exclude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993BE4-898A-DC3F-BBEC-4C1FD271D7B5}"/>
              </a:ext>
            </a:extLst>
          </p:cNvPr>
          <p:cNvSpPr txBox="1"/>
          <p:nvPr/>
        </p:nvSpPr>
        <p:spPr>
          <a:xfrm>
            <a:off x="692968" y="1596432"/>
            <a:ext cx="1014785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800" dirty="0">
              <a:solidFill>
                <a:srgbClr val="030D6F"/>
              </a:solidFill>
              <a:latin typeface="Arial"/>
              <a:cs typeface="Arial"/>
            </a:endParaRPr>
          </a:p>
          <a:p>
            <a:endParaRPr lang="en-GB" sz="2800" dirty="0">
              <a:solidFill>
                <a:srgbClr val="030D6F"/>
              </a:solidFill>
              <a:latin typeface="Arial"/>
              <a:cs typeface="Arial"/>
            </a:endParaRPr>
          </a:p>
          <a:p>
            <a:r>
              <a:rPr lang="en-GB" sz="2800" dirty="0">
                <a:solidFill>
                  <a:srgbClr val="030D6F"/>
                </a:solidFill>
                <a:latin typeface="Arial"/>
                <a:cs typeface="Arial"/>
              </a:rPr>
              <a:t>Share something that stood out for you!</a:t>
            </a:r>
          </a:p>
        </p:txBody>
      </p:sp>
    </p:spTree>
    <p:extLst>
      <p:ext uri="{BB962C8B-B14F-4D97-AF65-F5344CB8AC3E}">
        <p14:creationId xmlns:p14="http://schemas.microsoft.com/office/powerpoint/2010/main" val="3243210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F684B5-225D-4E23-8933-F97135260116}"/>
              </a:ext>
            </a:extLst>
          </p:cNvPr>
          <p:cNvSpPr txBox="1"/>
          <p:nvPr/>
        </p:nvSpPr>
        <p:spPr>
          <a:xfrm>
            <a:off x="628801" y="2521059"/>
            <a:ext cx="109728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Inclusive design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the practice of intentionally including the needs of people who experience exclusion in many aspects of their daily lives – throughout our design process.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4030C1-5FF6-4DAD-A332-76088015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01" y="632276"/>
            <a:ext cx="5073138" cy="769441"/>
          </a:xfrm>
        </p:spPr>
        <p:txBody>
          <a:bodyPr/>
          <a:lstStyle/>
          <a:p>
            <a:r>
              <a:rPr lang="en-GB" sz="4400">
                <a:latin typeface="Arial Black" pitchFamily="34" charset="0"/>
              </a:rPr>
              <a:t>Inclusive design</a:t>
            </a:r>
          </a:p>
        </p:txBody>
      </p:sp>
    </p:spTree>
    <p:extLst>
      <p:ext uri="{BB962C8B-B14F-4D97-AF65-F5344CB8AC3E}">
        <p14:creationId xmlns:p14="http://schemas.microsoft.com/office/powerpoint/2010/main" val="42024272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27B3D5-EE57-41B1-B36A-73A620120F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7482" y="1978407"/>
            <a:ext cx="6913830" cy="3772793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"Empathy is at the heart of design. Without the understanding of what others see, feel, and experience, design is a pointless task.“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Tim Brown — IDEO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9A699D0-1511-5DDE-BA8D-69ED23022477}"/>
              </a:ext>
            </a:extLst>
          </p:cNvPr>
          <p:cNvSpPr txBox="1">
            <a:spLocks/>
          </p:cNvSpPr>
          <p:nvPr/>
        </p:nvSpPr>
        <p:spPr bwMode="auto">
          <a:xfrm>
            <a:off x="511288" y="732306"/>
            <a:ext cx="7867407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45720" rIns="1800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/>
              <a:t>Designing with empathy</a:t>
            </a:r>
          </a:p>
        </p:txBody>
      </p:sp>
    </p:spTree>
    <p:extLst>
      <p:ext uri="{BB962C8B-B14F-4D97-AF65-F5344CB8AC3E}">
        <p14:creationId xmlns:p14="http://schemas.microsoft.com/office/powerpoint/2010/main" val="2558626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2EBE93EF-6A26-4F61-8388-BF1FADD741F0}"/>
              </a:ext>
            </a:extLst>
          </p:cNvPr>
          <p:cNvSpPr txBox="1">
            <a:spLocks/>
          </p:cNvSpPr>
          <p:nvPr/>
        </p:nvSpPr>
        <p:spPr bwMode="auto">
          <a:xfrm>
            <a:off x="1041780" y="743238"/>
            <a:ext cx="7263510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45720" rIns="1800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kern="0" dirty="0"/>
              <a:t>Design a purse or wallet</a:t>
            </a:r>
            <a:endParaRPr kumimoji="0" lang="en-GB" sz="4267" b="1" i="0" u="none" strike="noStrike" kern="0" cap="none" spc="-200" normalizeH="0" baseline="0" noProof="0" dirty="0">
              <a:ln>
                <a:noFill/>
              </a:ln>
              <a:solidFill>
                <a:srgbClr val="0A0478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C53286B9-B2BD-46A1-8DB5-AE79AF6C84A0}"/>
              </a:ext>
            </a:extLst>
          </p:cNvPr>
          <p:cNvSpPr txBox="1">
            <a:spLocks/>
          </p:cNvSpPr>
          <p:nvPr/>
        </p:nvSpPr>
        <p:spPr>
          <a:xfrm>
            <a:off x="1115250" y="2263055"/>
            <a:ext cx="4838114" cy="14343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457189" indent="-457189" algn="l" rtl="0" eaLnBrk="0" fontAlgn="base" hangingPunct="0">
              <a:spcBef>
                <a:spcPct val="40000"/>
              </a:spcBef>
              <a:spcAft>
                <a:spcPct val="10000"/>
              </a:spcAft>
              <a:buChar char="•"/>
              <a:defRPr sz="3200">
                <a:solidFill>
                  <a:srgbClr val="0A0478"/>
                </a:solidFill>
                <a:latin typeface="+mn-lt"/>
                <a:ea typeface="+mn-ea"/>
                <a:cs typeface="+mn-cs"/>
              </a:defRPr>
            </a:lvl1pPr>
            <a:lvl2pPr marL="990575" indent="-38099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10000"/>
              </a:spcAft>
              <a:buChar char="–"/>
              <a:defRPr sz="2667">
                <a:solidFill>
                  <a:srgbClr val="0A0478"/>
                </a:solidFill>
                <a:latin typeface="+mn-lt"/>
                <a:cs typeface="+mn-cs"/>
              </a:defRPr>
            </a:lvl2pPr>
            <a:lvl3pPr marL="1523962" indent="-304792" algn="l" rtl="0" eaLnBrk="0" fontAlgn="base" hangingPunct="0">
              <a:spcBef>
                <a:spcPct val="15000"/>
              </a:spcBef>
              <a:spcAft>
                <a:spcPct val="10000"/>
              </a:spcAft>
              <a:buChar char="•"/>
              <a:defRPr>
                <a:solidFill>
                  <a:srgbClr val="0A0478"/>
                </a:solidFill>
                <a:latin typeface="+mn-lt"/>
                <a:cs typeface="+mn-cs"/>
              </a:defRPr>
            </a:lvl3pPr>
            <a:lvl4pPr marL="2133547" indent="-304792" algn="l" rtl="0" eaLnBrk="0" fontAlgn="base" hangingPunct="0">
              <a:spcBef>
                <a:spcPct val="0"/>
              </a:spcBef>
              <a:spcAft>
                <a:spcPct val="10000"/>
              </a:spcAft>
              <a:buChar char="–"/>
              <a:defRPr sz="2133">
                <a:solidFill>
                  <a:srgbClr val="0A0478"/>
                </a:solidFill>
                <a:latin typeface="+mn-lt"/>
                <a:cs typeface="+mn-cs"/>
              </a:defRPr>
            </a:lvl4pPr>
            <a:lvl5pPr marL="2743131" indent="-304792" algn="l" rtl="0" eaLnBrk="0" fontAlgn="base" hangingPunct="0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rgbClr val="0A0478"/>
                </a:solidFill>
                <a:latin typeface="+mn-lt"/>
                <a:cs typeface="+mn-cs"/>
              </a:defRPr>
            </a:lvl5pPr>
            <a:lvl6pPr marL="3352716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6pPr>
            <a:lvl7pPr marL="3962301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7pPr>
            <a:lvl8pPr marL="4571886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8pPr>
            <a:lvl9pPr marL="5181470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GB" sz="2000" b="1" kern="0" dirty="0"/>
              <a:t>You’ll need:</a:t>
            </a:r>
          </a:p>
          <a:p>
            <a:pPr marL="0" indent="0">
              <a:buFontTx/>
              <a:buNone/>
            </a:pPr>
            <a:r>
              <a:rPr lang="en-GB" sz="2000" kern="0" dirty="0"/>
              <a:t>Paper and pen</a:t>
            </a:r>
          </a:p>
          <a:p>
            <a:pPr marL="0" indent="0">
              <a:buNone/>
            </a:pPr>
            <a:r>
              <a:rPr lang="en-GB" sz="2000" kern="0" dirty="0"/>
              <a:t>Your current purse/wallet</a:t>
            </a:r>
          </a:p>
          <a:p>
            <a:pPr marL="0" indent="0">
              <a:buFontTx/>
              <a:buNone/>
            </a:pPr>
            <a:endParaRPr lang="en-GB" sz="2000" kern="0" dirty="0"/>
          </a:p>
        </p:txBody>
      </p:sp>
    </p:spTree>
    <p:extLst>
      <p:ext uri="{BB962C8B-B14F-4D97-AF65-F5344CB8AC3E}">
        <p14:creationId xmlns:p14="http://schemas.microsoft.com/office/powerpoint/2010/main" val="1738746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A0E5CBA-EF02-49EA-8898-540894F5533E}"/>
              </a:ext>
            </a:extLst>
          </p:cNvPr>
          <p:cNvSpPr/>
          <p:nvPr/>
        </p:nvSpPr>
        <p:spPr>
          <a:xfrm>
            <a:off x="917926" y="1412316"/>
            <a:ext cx="3044756" cy="403336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 dirty="0"/>
              <a:t>Task master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You will be supporting the others to complete this task.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Guide them through the instructions and keep the group to time.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Be an observer and help the group reflect on the process.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12E40B3-F3A3-4520-83E3-41F27B0BE321}"/>
              </a:ext>
            </a:extLst>
          </p:cNvPr>
          <p:cNvSpPr/>
          <p:nvPr/>
        </p:nvSpPr>
        <p:spPr>
          <a:xfrm>
            <a:off x="4480276" y="1412316"/>
            <a:ext cx="3044756" cy="40587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/>
              <a:t>Designer</a:t>
            </a:r>
          </a:p>
          <a:p>
            <a:pPr algn="ctr"/>
            <a:endParaRPr lang="en-GB" b="1"/>
          </a:p>
          <a:p>
            <a:pPr algn="ctr"/>
            <a:endParaRPr lang="en-GB" b="1"/>
          </a:p>
          <a:p>
            <a:pPr algn="ctr"/>
            <a:r>
              <a:rPr lang="en-GB" b="1"/>
              <a:t>You will lead the design process.</a:t>
            </a:r>
          </a:p>
          <a:p>
            <a:pPr algn="ctr"/>
            <a:endParaRPr lang="en-GB"/>
          </a:p>
          <a:p>
            <a:pPr algn="ctr"/>
            <a:r>
              <a:rPr lang="en-GB"/>
              <a:t>You’ll propose an initial solution.</a:t>
            </a:r>
          </a:p>
          <a:p>
            <a:pPr algn="ctr"/>
            <a:endParaRPr lang="en-GB"/>
          </a:p>
          <a:p>
            <a:pPr algn="ctr"/>
            <a:r>
              <a:rPr lang="en-GB"/>
              <a:t>You’ll involve the user in the process to generate new ideas.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BC3A56-911B-42B4-8B4A-C39073EAA711}"/>
              </a:ext>
            </a:extLst>
          </p:cNvPr>
          <p:cNvSpPr/>
          <p:nvPr/>
        </p:nvSpPr>
        <p:spPr>
          <a:xfrm>
            <a:off x="8042626" y="1423008"/>
            <a:ext cx="3044756" cy="414329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b="1"/>
              <a:t>User</a:t>
            </a:r>
          </a:p>
          <a:p>
            <a:pPr algn="ctr"/>
            <a:endParaRPr lang="en-GB" b="1"/>
          </a:p>
          <a:p>
            <a:pPr algn="ctr"/>
            <a:r>
              <a:rPr lang="en-GB" b="1"/>
              <a:t>You’ll be part of the design process.</a:t>
            </a:r>
          </a:p>
          <a:p>
            <a:pPr algn="ctr"/>
            <a:endParaRPr lang="en-GB"/>
          </a:p>
          <a:p>
            <a:pPr algn="ctr"/>
            <a:r>
              <a:rPr lang="en-GB"/>
              <a:t>You share your experiences and needs with the designer.</a:t>
            </a:r>
          </a:p>
          <a:p>
            <a:pPr algn="ctr"/>
            <a:endParaRPr lang="en-GB"/>
          </a:p>
          <a:p>
            <a:pPr algn="ctr"/>
            <a:r>
              <a:rPr lang="en-GB"/>
              <a:t>You reflect on your experience of being involved.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638DFA-A4AC-493A-8681-50FFAEC4501B}"/>
              </a:ext>
            </a:extLst>
          </p:cNvPr>
          <p:cNvSpPr txBox="1"/>
          <p:nvPr/>
        </p:nvSpPr>
        <p:spPr>
          <a:xfrm>
            <a:off x="917926" y="336188"/>
            <a:ext cx="2614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Agree roles:</a:t>
            </a:r>
          </a:p>
        </p:txBody>
      </p:sp>
    </p:spTree>
    <p:extLst>
      <p:ext uri="{BB962C8B-B14F-4D97-AF65-F5344CB8AC3E}">
        <p14:creationId xmlns:p14="http://schemas.microsoft.com/office/powerpoint/2010/main" val="2966093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2EED1E-5F14-40A4-9EA9-17F31968D2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177024" y="4764312"/>
            <a:ext cx="9623797" cy="15962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kern="1200">
                <a:solidFill>
                  <a:schemeClr val="tx1"/>
                </a:solidFill>
              </a:rPr>
              <a:t>Get another piece of paper and come up with new solutions for your user – more than one if you want.</a:t>
            </a:r>
          </a:p>
          <a:p>
            <a:pPr marL="0" indent="0">
              <a:buNone/>
            </a:pPr>
            <a:r>
              <a:rPr lang="en-GB" sz="1600" kern="1200">
                <a:solidFill>
                  <a:schemeClr val="tx1"/>
                </a:solidFill>
              </a:rPr>
              <a:t>They don’t need to be wallets! </a:t>
            </a:r>
          </a:p>
          <a:p>
            <a:pPr marL="0" indent="0">
              <a:buNone/>
            </a:pPr>
            <a:r>
              <a:rPr lang="en-GB" sz="1600" kern="1200">
                <a:solidFill>
                  <a:schemeClr val="tx1"/>
                </a:solidFill>
              </a:rPr>
              <a:t>Maybe the interview will trigger something else. </a:t>
            </a:r>
          </a:p>
          <a:p>
            <a:pPr marL="0" indent="0">
              <a:buNone/>
            </a:pPr>
            <a:r>
              <a:rPr lang="en-GB" sz="1600" kern="1200">
                <a:solidFill>
                  <a:schemeClr val="tx1"/>
                </a:solidFill>
              </a:rPr>
              <a:t>Don’t worry about being sensible, just explore and respond to your user.</a:t>
            </a:r>
            <a:endParaRPr lang="en-GB" sz="1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FBE3B0-491F-4429-993B-200436805DF1}"/>
              </a:ext>
            </a:extLst>
          </p:cNvPr>
          <p:cNvSpPr txBox="1"/>
          <p:nvPr/>
        </p:nvSpPr>
        <p:spPr>
          <a:xfrm>
            <a:off x="2166700" y="827672"/>
            <a:ext cx="962379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Make a rough sketch of a wallet or purse. Highlight some features and needs your solution addresses.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293F45-F9C4-47B1-8FFF-63ADAB1FB61B}"/>
              </a:ext>
            </a:extLst>
          </p:cNvPr>
          <p:cNvSpPr txBox="1"/>
          <p:nvPr/>
        </p:nvSpPr>
        <p:spPr>
          <a:xfrm>
            <a:off x="2174466" y="1536891"/>
            <a:ext cx="9623797" cy="24314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Interview the user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 about how they use their wallet or purse.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Your job is to design something meaningful for this person, so dig in - find out what is important for them.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Ask the person to take it out and show you the contents.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are some of the emotionally charged objects —pictures of children or pets? What stands out?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Invite them to tell you stories about the things they hold.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Ask why - a lot!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84D560-64F8-4C95-8945-7CCB63BD8B7B}"/>
              </a:ext>
            </a:extLst>
          </p:cNvPr>
          <p:cNvSpPr txBox="1"/>
          <p:nvPr/>
        </p:nvSpPr>
        <p:spPr>
          <a:xfrm>
            <a:off x="401505" y="827672"/>
            <a:ext cx="134896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 minutes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85051D-0089-478A-9613-5AEF7268BFC8}"/>
              </a:ext>
            </a:extLst>
          </p:cNvPr>
          <p:cNvSpPr txBox="1"/>
          <p:nvPr/>
        </p:nvSpPr>
        <p:spPr>
          <a:xfrm>
            <a:off x="391180" y="1536891"/>
            <a:ext cx="1348969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 minutes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D3B36A-6AF0-445D-B13A-6E17A7524B4F}"/>
              </a:ext>
            </a:extLst>
          </p:cNvPr>
          <p:cNvSpPr txBox="1"/>
          <p:nvPr/>
        </p:nvSpPr>
        <p:spPr>
          <a:xfrm>
            <a:off x="391179" y="4764312"/>
            <a:ext cx="134897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 minutes</a:t>
            </a:r>
          </a:p>
        </p:txBody>
      </p:sp>
    </p:spTree>
    <p:extLst>
      <p:ext uri="{BB962C8B-B14F-4D97-AF65-F5344CB8AC3E}">
        <p14:creationId xmlns:p14="http://schemas.microsoft.com/office/powerpoint/2010/main" val="3583997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0F684B5-225D-4E23-8933-F97135260116}"/>
              </a:ext>
            </a:extLst>
          </p:cNvPr>
          <p:cNvSpPr txBox="1"/>
          <p:nvPr/>
        </p:nvSpPr>
        <p:spPr>
          <a:xfrm>
            <a:off x="628801" y="2521059"/>
            <a:ext cx="109728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Inclusive design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the practice of intentionally including the needs of people who experience exclusion in many aspects of their daily lives – throughout our design process.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4030C1-5FF6-4DAD-A332-76088015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801" y="632276"/>
            <a:ext cx="5073138" cy="769441"/>
          </a:xfrm>
        </p:spPr>
        <p:txBody>
          <a:bodyPr/>
          <a:lstStyle/>
          <a:p>
            <a:r>
              <a:rPr lang="en-GB" sz="4400">
                <a:latin typeface="Arial Black" pitchFamily="34" charset="0"/>
              </a:rPr>
              <a:t>Inclusive design</a:t>
            </a:r>
          </a:p>
        </p:txBody>
      </p:sp>
    </p:spTree>
    <p:extLst>
      <p:ext uri="{BB962C8B-B14F-4D97-AF65-F5344CB8AC3E}">
        <p14:creationId xmlns:p14="http://schemas.microsoft.com/office/powerpoint/2010/main" val="1833755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EC09B-BA88-4DD6-8EB5-A448833B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3" y="711247"/>
            <a:ext cx="3365941" cy="748988"/>
          </a:xfrm>
        </p:spPr>
        <p:txBody>
          <a:bodyPr/>
          <a:lstStyle/>
          <a:p>
            <a:r>
              <a:rPr lang="en-GB"/>
              <a:t>Discussion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1D7DCB-7B16-4399-AE38-079CB62579AB}"/>
              </a:ext>
            </a:extLst>
          </p:cNvPr>
          <p:cNvSpPr txBox="1"/>
          <p:nvPr/>
        </p:nvSpPr>
        <p:spPr>
          <a:xfrm>
            <a:off x="623393" y="2118231"/>
            <a:ext cx="1124699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kern="1200">
                <a:solidFill>
                  <a:schemeClr val="tx1"/>
                </a:solidFill>
              </a:rPr>
              <a:t>Discuss the experience</a:t>
            </a:r>
          </a:p>
          <a:p>
            <a:pPr marL="0" indent="0">
              <a:buNone/>
            </a:pPr>
            <a:endParaRPr lang="en-GB" sz="1800" kern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200">
                <a:solidFill>
                  <a:schemeClr val="tx1"/>
                </a:solidFill>
              </a:rPr>
              <a:t>What do you notice?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200">
                <a:solidFill>
                  <a:schemeClr val="tx1"/>
                </a:solidFill>
              </a:rPr>
              <a:t>How </a:t>
            </a:r>
            <a:r>
              <a:rPr lang="en-GB"/>
              <a:t>was the experience the second time compared with the first?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How did it feel to connect with the user?</a:t>
            </a:r>
          </a:p>
        </p:txBody>
      </p:sp>
    </p:spTree>
    <p:extLst>
      <p:ext uri="{BB962C8B-B14F-4D97-AF65-F5344CB8AC3E}">
        <p14:creationId xmlns:p14="http://schemas.microsoft.com/office/powerpoint/2010/main" val="9327781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380B052-51D1-429A-AEFC-E0E1E1276CD5}"/>
              </a:ext>
            </a:extLst>
          </p:cNvPr>
          <p:cNvSpPr txBox="1"/>
          <p:nvPr/>
        </p:nvSpPr>
        <p:spPr>
          <a:xfrm>
            <a:off x="715222" y="1967886"/>
            <a:ext cx="10502019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1800" kern="1200">
                <a:solidFill>
                  <a:schemeClr val="tx1"/>
                </a:solidFill>
              </a:rPr>
              <a:t>What do you notice? </a:t>
            </a:r>
          </a:p>
          <a:p>
            <a:pPr marL="0" indent="0">
              <a:buNone/>
            </a:pPr>
            <a:endParaRPr lang="en-GB" sz="1800" kern="120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200">
                <a:solidFill>
                  <a:schemeClr val="tx1"/>
                </a:solidFill>
              </a:rPr>
              <a:t>Were your ideas different the second time around? In what way?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kern="1200">
                <a:solidFill>
                  <a:schemeClr val="tx1"/>
                </a:solidFill>
              </a:rPr>
              <a:t>more interesting, funny, or even innovative?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200">
                <a:solidFill>
                  <a:schemeClr val="tx1"/>
                </a:solidFill>
              </a:rPr>
              <a:t>Was it easier to </a:t>
            </a:r>
            <a:r>
              <a:rPr lang="en-GB"/>
              <a:t>develop</a:t>
            </a:r>
            <a:r>
              <a:rPr lang="en-GB" sz="1800" kern="1200">
                <a:solidFill>
                  <a:schemeClr val="tx1"/>
                </a:solidFill>
              </a:rPr>
              <a:t> ideas?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kern="120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kern="1200">
                <a:solidFill>
                  <a:schemeClr val="tx1"/>
                </a:solidFill>
              </a:rPr>
              <a:t>Do the second set of ideas feel like they are more tailored to meet the needs of the person you talked to? If so</a:t>
            </a:r>
            <a:r>
              <a:rPr lang="en-GB"/>
              <a:t>…. </a:t>
            </a:r>
            <a:r>
              <a:rPr lang="en-GB" sz="1800" kern="1200">
                <a:solidFill>
                  <a:schemeClr val="tx1"/>
                </a:solidFill>
              </a:rPr>
              <a:t>you’ve experienced the power of empathy in action. </a:t>
            </a:r>
          </a:p>
          <a:p>
            <a:pPr marL="0" indent="0">
              <a:buNone/>
            </a:pPr>
            <a:endParaRPr lang="en-GB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1CCE99CF-638C-46A3-A0C6-69F44467F986}"/>
              </a:ext>
            </a:extLst>
          </p:cNvPr>
          <p:cNvSpPr txBox="1">
            <a:spLocks/>
          </p:cNvSpPr>
          <p:nvPr/>
        </p:nvSpPr>
        <p:spPr bwMode="auto">
          <a:xfrm>
            <a:off x="715222" y="452311"/>
            <a:ext cx="7014375" cy="748988"/>
          </a:xfrm>
          <a:prstGeom prst="rect">
            <a:avLst/>
          </a:prstGeom>
          <a:solidFill>
            <a:srgbClr val="DADAEB"/>
          </a:solidFill>
          <a:ln w="9525">
            <a:noFill/>
            <a:miter lim="800000"/>
            <a:headEnd/>
            <a:tailEnd/>
          </a:ln>
        </p:spPr>
        <p:txBody>
          <a:bodyPr vert="horz" wrap="none" lIns="180000" tIns="45720" rIns="18000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/>
              <a:t>Designing with empathy</a:t>
            </a:r>
          </a:p>
        </p:txBody>
      </p:sp>
    </p:spTree>
    <p:extLst>
      <p:ext uri="{BB962C8B-B14F-4D97-AF65-F5344CB8AC3E}">
        <p14:creationId xmlns:p14="http://schemas.microsoft.com/office/powerpoint/2010/main" val="2666599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EC09B-BA88-4DD6-8EB5-A448833BE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85" y="557039"/>
            <a:ext cx="9547120" cy="748988"/>
          </a:xfrm>
        </p:spPr>
        <p:txBody>
          <a:bodyPr/>
          <a:lstStyle/>
          <a:p>
            <a:r>
              <a:rPr lang="en-GB" dirty="0"/>
              <a:t>Designing inclusively…first steps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3775F2-C04F-4056-8272-9FC7B47AC669}"/>
              </a:ext>
            </a:extLst>
          </p:cNvPr>
          <p:cNvSpPr txBox="1"/>
          <p:nvPr/>
        </p:nvSpPr>
        <p:spPr>
          <a:xfrm>
            <a:off x="746234" y="1965434"/>
            <a:ext cx="1081941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/>
              <a:t>Person-centred</a:t>
            </a:r>
            <a:r>
              <a:rPr lang="en-GB" dirty="0"/>
              <a:t>: Involve and put people at the centre of your design process.</a:t>
            </a:r>
          </a:p>
          <a:p>
            <a:endParaRPr lang="en-GB" dirty="0"/>
          </a:p>
          <a:p>
            <a:endParaRPr lang="en-GB" b="1" dirty="0"/>
          </a:p>
          <a:p>
            <a:r>
              <a:rPr lang="en-GB" b="1" dirty="0"/>
              <a:t>Understand exclusion</a:t>
            </a:r>
            <a:r>
              <a:rPr lang="en-GB" dirty="0"/>
              <a:t>: Listen to the experiences of people you might be unintentionally excluding. </a:t>
            </a:r>
          </a:p>
          <a:p>
            <a:endParaRPr lang="en-GB" dirty="0"/>
          </a:p>
          <a:p>
            <a:endParaRPr lang="en-GB" b="1" dirty="0"/>
          </a:p>
          <a:p>
            <a:r>
              <a:rPr lang="en-GB" b="1" dirty="0"/>
              <a:t>Leverage diversity</a:t>
            </a:r>
            <a:r>
              <a:rPr lang="en-GB" dirty="0"/>
              <a:t>: Exclusion happens when we solve problems using our own biases. Involve people with different perspectives. Make sure to include the people that have difficulty using your current approaches.</a:t>
            </a:r>
          </a:p>
          <a:p>
            <a:endParaRPr lang="en-GB" dirty="0"/>
          </a:p>
          <a:p>
            <a:endParaRPr lang="en-GB" b="1" dirty="0"/>
          </a:p>
          <a:p>
            <a:r>
              <a:rPr lang="en-GB" b="1" dirty="0"/>
              <a:t>Start small and simple</a:t>
            </a:r>
            <a:r>
              <a:rPr lang="en-GB" dirty="0"/>
              <a:t>: Test and refine your ideas to make sure they meet people's needs.</a:t>
            </a:r>
          </a:p>
        </p:txBody>
      </p:sp>
    </p:spTree>
    <p:extLst>
      <p:ext uri="{BB962C8B-B14F-4D97-AF65-F5344CB8AC3E}">
        <p14:creationId xmlns:p14="http://schemas.microsoft.com/office/powerpoint/2010/main" val="360457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DBE06D5-2859-4A9F-B927-24A96945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932" y="479548"/>
            <a:ext cx="10986198" cy="4951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6F7287"/>
              </a:solidFill>
              <a:latin typeface="Neue Plak"/>
            </a:endParaRPr>
          </a:p>
          <a:p>
            <a:pPr marL="0" indent="0">
              <a:buNone/>
            </a:pPr>
            <a:endParaRPr lang="en-GB" b="0" i="0" dirty="0">
              <a:solidFill>
                <a:srgbClr val="6F7287"/>
              </a:solidFill>
              <a:effectLst/>
              <a:latin typeface="Neue Plak"/>
            </a:endParaRPr>
          </a:p>
          <a:p>
            <a:pPr marL="0" indent="0" algn="l">
              <a:buNone/>
            </a:pPr>
            <a:endParaRPr lang="en-GB" b="0" i="0" dirty="0">
              <a:solidFill>
                <a:srgbClr val="6F7287"/>
              </a:solidFill>
              <a:effectLst/>
              <a:latin typeface="Neue Plak"/>
            </a:endParaRPr>
          </a:p>
          <a:p>
            <a:endParaRPr lang="en-GB" dirty="0"/>
          </a:p>
        </p:txBody>
      </p:sp>
      <p:sp>
        <p:nvSpPr>
          <p:cNvPr id="3" name="Title 6">
            <a:extLst>
              <a:ext uri="{FF2B5EF4-FFF2-40B4-BE49-F238E27FC236}">
                <a16:creationId xmlns:a16="http://schemas.microsoft.com/office/drawing/2014/main" id="{BBAD678E-8245-4AF0-9F56-78F7D8802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932" y="586122"/>
            <a:ext cx="2062699" cy="748988"/>
          </a:xfrm>
        </p:spPr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96E4056-182E-504F-DCC4-29C0A9E75FC9}"/>
              </a:ext>
            </a:extLst>
          </p:cNvPr>
          <p:cNvSpPr txBox="1"/>
          <p:nvPr/>
        </p:nvSpPr>
        <p:spPr>
          <a:xfrm>
            <a:off x="691452" y="2281491"/>
            <a:ext cx="105643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Our new approach to Equality, Diversity and Inclusion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How did we get 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Be an inclusive designer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374947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4192D26-479B-E6AE-D0C4-214E978E9F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77737"/>
              </p:ext>
            </p:extLst>
          </p:nvPr>
        </p:nvGraphicFramePr>
        <p:xfrm>
          <a:off x="651984" y="1468755"/>
          <a:ext cx="11155204" cy="4092786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2446327">
                  <a:extLst>
                    <a:ext uri="{9D8B030D-6E8A-4147-A177-3AD203B41FA5}">
                      <a16:colId xmlns:a16="http://schemas.microsoft.com/office/drawing/2014/main" val="295815318"/>
                    </a:ext>
                  </a:extLst>
                </a:gridCol>
                <a:gridCol w="6178007">
                  <a:extLst>
                    <a:ext uri="{9D8B030D-6E8A-4147-A177-3AD203B41FA5}">
                      <a16:colId xmlns:a16="http://schemas.microsoft.com/office/drawing/2014/main" val="194149667"/>
                    </a:ext>
                  </a:extLst>
                </a:gridCol>
                <a:gridCol w="2530870">
                  <a:extLst>
                    <a:ext uri="{9D8B030D-6E8A-4147-A177-3AD203B41FA5}">
                      <a16:colId xmlns:a16="http://schemas.microsoft.com/office/drawing/2014/main" val="1418399431"/>
                    </a:ext>
                  </a:extLst>
                </a:gridCol>
              </a:tblGrid>
              <a:tr h="145203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EDI toolbox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 </a:t>
                      </a:r>
                      <a:r>
                        <a:rPr lang="en-GB" sz="1800" b="1" dirty="0"/>
                        <a:t>toolbox</a:t>
                      </a:r>
                      <a:r>
                        <a:rPr lang="en-GB" sz="1800" dirty="0"/>
                        <a:t> to help you learn about the basics of equality, diversity and inclusion in sport, and progress to learning about inclusive design.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/>
                        <a:t>Live</a:t>
                      </a:r>
                      <a:r>
                        <a:rPr lang="en-GB" sz="1800" b="1" dirty="0"/>
                        <a:t> </a:t>
                      </a:r>
                      <a:r>
                        <a:rPr lang="en-GB" sz="1800" b="0" dirty="0"/>
                        <a:t>now!</a:t>
                      </a:r>
                    </a:p>
                    <a:p>
                      <a:endParaRPr lang="en-GB" sz="1800" b="0" dirty="0"/>
                    </a:p>
                    <a:p>
                      <a:r>
                        <a:rPr lang="en-GB" sz="1800" b="1" dirty="0" err="1"/>
                        <a:t>sport</a:t>
                      </a:r>
                      <a:r>
                        <a:rPr lang="en-GB" sz="1800" dirty="0" err="1"/>
                        <a:t>scotland</a:t>
                      </a:r>
                      <a:r>
                        <a:rPr lang="en-GB" sz="1800" dirty="0"/>
                        <a:t> website “about us”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593117"/>
                  </a:ext>
                </a:extLst>
              </a:tr>
              <a:tr h="101642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b="1" dirty="0"/>
                        <a:t>EDI bitesize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0" dirty="0"/>
                        <a:t>1 hour workshops and </a:t>
                      </a:r>
                      <a:r>
                        <a:rPr lang="en-GB" sz="1800" b="0" dirty="0" err="1"/>
                        <a:t>elearning</a:t>
                      </a:r>
                      <a:r>
                        <a:rPr lang="en-GB" sz="1800" b="0" dirty="0"/>
                        <a:t> 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800" b="0" dirty="0"/>
                        <a:t>on a range of EDI fundamentals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800" b="0" dirty="0"/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739053"/>
                  </a:ext>
                </a:extLst>
              </a:tr>
              <a:tr h="145203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1" dirty="0"/>
                        <a:t>Thought leaders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A space for conversations and chance to meet inclusive designers and people with a wide range of lived experience.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July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541690"/>
                  </a:ext>
                </a:extLst>
              </a:tr>
            </a:tbl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A0BCA90C-851B-F4F9-921F-DAF61E280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984" y="323293"/>
            <a:ext cx="4938486" cy="748988"/>
          </a:xfrm>
        </p:spPr>
        <p:txBody>
          <a:bodyPr/>
          <a:lstStyle/>
          <a:p>
            <a:r>
              <a:rPr lang="en-GB" dirty="0"/>
              <a:t>Launch package</a:t>
            </a:r>
          </a:p>
        </p:txBody>
      </p:sp>
    </p:spTree>
    <p:extLst>
      <p:ext uri="{BB962C8B-B14F-4D97-AF65-F5344CB8AC3E}">
        <p14:creationId xmlns:p14="http://schemas.microsoft.com/office/powerpoint/2010/main" val="2278138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61346-63BD-DA84-55F5-FA56F22EB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4" y="620713"/>
            <a:ext cx="3885314" cy="748988"/>
          </a:xfrm>
        </p:spPr>
        <p:txBody>
          <a:bodyPr/>
          <a:lstStyle/>
          <a:p>
            <a:r>
              <a:rPr lang="en-GB" dirty="0"/>
              <a:t>Next steps…</a:t>
            </a: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67D40232-4829-89E0-48B0-4BE19FDF0B56}"/>
              </a:ext>
            </a:extLst>
          </p:cNvPr>
          <p:cNvSpPr txBox="1">
            <a:spLocks/>
          </p:cNvSpPr>
          <p:nvPr/>
        </p:nvSpPr>
        <p:spPr bwMode="auto">
          <a:xfrm>
            <a:off x="623393" y="1888434"/>
            <a:ext cx="11410951" cy="342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457189" indent="-457189" algn="l" rtl="0" eaLnBrk="0" fontAlgn="base" hangingPunct="0">
              <a:spcBef>
                <a:spcPct val="40000"/>
              </a:spcBef>
              <a:spcAft>
                <a:spcPct val="10000"/>
              </a:spcAft>
              <a:buChar char="•"/>
              <a:defRPr sz="3200">
                <a:solidFill>
                  <a:srgbClr val="0A0478"/>
                </a:solidFill>
                <a:latin typeface="+mn-lt"/>
                <a:ea typeface="+mn-ea"/>
                <a:cs typeface="+mn-cs"/>
              </a:defRPr>
            </a:lvl1pPr>
            <a:lvl2pPr marL="990575" indent="-380990" algn="l" rtl="0" eaLnBrk="0" fontAlgn="base" hangingPunct="0">
              <a:lnSpc>
                <a:spcPct val="85000"/>
              </a:lnSpc>
              <a:spcBef>
                <a:spcPct val="25000"/>
              </a:spcBef>
              <a:spcAft>
                <a:spcPct val="10000"/>
              </a:spcAft>
              <a:buChar char="–"/>
              <a:defRPr sz="2667">
                <a:solidFill>
                  <a:srgbClr val="0A0478"/>
                </a:solidFill>
                <a:latin typeface="+mn-lt"/>
                <a:cs typeface="+mn-cs"/>
              </a:defRPr>
            </a:lvl2pPr>
            <a:lvl3pPr marL="1523962" indent="-304792" algn="l" rtl="0" eaLnBrk="0" fontAlgn="base" hangingPunct="0">
              <a:spcBef>
                <a:spcPct val="15000"/>
              </a:spcBef>
              <a:spcAft>
                <a:spcPct val="10000"/>
              </a:spcAft>
              <a:buChar char="•"/>
              <a:defRPr>
                <a:solidFill>
                  <a:srgbClr val="0A0478"/>
                </a:solidFill>
                <a:latin typeface="+mn-lt"/>
                <a:cs typeface="+mn-cs"/>
              </a:defRPr>
            </a:lvl3pPr>
            <a:lvl4pPr marL="2133547" indent="-304792" algn="l" rtl="0" eaLnBrk="0" fontAlgn="base" hangingPunct="0">
              <a:spcBef>
                <a:spcPct val="0"/>
              </a:spcBef>
              <a:spcAft>
                <a:spcPct val="10000"/>
              </a:spcAft>
              <a:buChar char="–"/>
              <a:defRPr sz="2133">
                <a:solidFill>
                  <a:srgbClr val="0A0478"/>
                </a:solidFill>
                <a:latin typeface="+mn-lt"/>
                <a:cs typeface="+mn-cs"/>
              </a:defRPr>
            </a:lvl4pPr>
            <a:lvl5pPr marL="2743131" indent="-304792" algn="l" rtl="0" eaLnBrk="0" fontAlgn="base" hangingPunct="0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rgbClr val="0A0478"/>
                </a:solidFill>
                <a:latin typeface="+mn-lt"/>
                <a:cs typeface="+mn-cs"/>
              </a:defRPr>
            </a:lvl5pPr>
            <a:lvl6pPr marL="3352716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6pPr>
            <a:lvl7pPr marL="3962301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7pPr>
            <a:lvl8pPr marL="4571886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8pPr>
            <a:lvl9pPr marL="5181470" indent="-304792" algn="l" rtl="0" eaLnBrk="1" fontAlgn="base" hangingPunct="1">
              <a:spcBef>
                <a:spcPct val="0"/>
              </a:spcBef>
              <a:spcAft>
                <a:spcPct val="10000"/>
              </a:spcAft>
              <a:buChar char="»"/>
              <a:defRPr sz="1867">
                <a:solidFill>
                  <a:schemeClr val="accent2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kern="0" dirty="0"/>
              <a:t>We can learn from others.</a:t>
            </a:r>
          </a:p>
          <a:p>
            <a:pPr marL="0" indent="0">
              <a:buFontTx/>
              <a:buNone/>
            </a:pPr>
            <a:endParaRPr lang="en-GB" kern="0" dirty="0"/>
          </a:p>
          <a:p>
            <a:pPr marL="0" indent="0">
              <a:buFontTx/>
              <a:buNone/>
            </a:pPr>
            <a:r>
              <a:rPr lang="en-GB" kern="0" dirty="0"/>
              <a:t>You are joining a community of organisations </a:t>
            </a:r>
          </a:p>
          <a:p>
            <a:pPr marL="0" indent="0">
              <a:buFontTx/>
              <a:buNone/>
            </a:pPr>
            <a:r>
              <a:rPr lang="en-GB" kern="0" dirty="0"/>
              <a:t>who are bringing design thinking to the problem of inequality and exclusion. </a:t>
            </a:r>
          </a:p>
          <a:p>
            <a:pPr marL="0" indent="0">
              <a:buFontTx/>
              <a:buNone/>
            </a:pP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74459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B4F6-78B7-458A-8387-B876960E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5" y="246863"/>
            <a:ext cx="5129244" cy="748988"/>
          </a:xfrm>
        </p:spPr>
        <p:txBody>
          <a:bodyPr/>
          <a:lstStyle/>
          <a:p>
            <a:r>
              <a:rPr lang="en-GB"/>
              <a:t>Working together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B13F6A-7212-4FA1-A805-DEBE3B8E9616}"/>
              </a:ext>
            </a:extLst>
          </p:cNvPr>
          <p:cNvSpPr/>
          <p:nvPr/>
        </p:nvSpPr>
        <p:spPr>
          <a:xfrm>
            <a:off x="623395" y="1483790"/>
            <a:ext cx="1117236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/>
            <a:r>
              <a:rPr lang="en-GB" sz="2400" b="1" dirty="0">
                <a:solidFill>
                  <a:srgbClr val="030D6F"/>
                </a:solidFill>
                <a:latin typeface="Segoe UI" panose="020B0502040204020203" pitchFamily="34" charset="0"/>
              </a:rPr>
              <a:t>This is a learning space:</a:t>
            </a:r>
          </a:p>
          <a:p>
            <a:pPr defTabSz="914377"/>
            <a:endParaRPr lang="en-GB" sz="2000" dirty="0">
              <a:solidFill>
                <a:srgbClr val="030D6F"/>
              </a:solidFill>
              <a:latin typeface="Segoe UI" panose="020B0502040204020203" pitchFamily="34" charset="0"/>
              <a:cs typeface="Arial"/>
            </a:endParaRP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30D6F"/>
                </a:solidFill>
                <a:latin typeface="Segoe UI" panose="020B0502040204020203" pitchFamily="34" charset="0"/>
                <a:cs typeface="Arial"/>
              </a:rPr>
              <a:t>Talk in whatever words you currently know.  </a:t>
            </a:r>
          </a:p>
          <a:p>
            <a:pPr lvl="1" defTabSz="914377"/>
            <a:r>
              <a:rPr lang="en-GB" dirty="0">
                <a:solidFill>
                  <a:srgbClr val="030D6F"/>
                </a:solidFill>
                <a:latin typeface="Segoe UI" panose="020B0502040204020203" pitchFamily="34" charset="0"/>
                <a:cs typeface="Arial"/>
              </a:rPr>
              <a:t>It doesn’t matter if you use awkward or dated language. The important thing is that you start to explore openly what’s on your mind as regards the topic.</a:t>
            </a:r>
          </a:p>
          <a:p>
            <a:pPr defTabSz="914377"/>
            <a:endParaRPr lang="en-GB" sz="2000" dirty="0">
              <a:solidFill>
                <a:srgbClr val="030D6F"/>
              </a:solidFill>
              <a:latin typeface="Segoe UI" panose="020B0502040204020203" pitchFamily="34" charset="0"/>
              <a:cs typeface="Arial"/>
            </a:endParaRP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30D6F"/>
                </a:solidFill>
                <a:latin typeface="Segoe UI" panose="020B0502040204020203" pitchFamily="34" charset="0"/>
              </a:rPr>
              <a:t>Listen to understand, not to respond</a:t>
            </a: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030D6F"/>
              </a:solidFill>
              <a:latin typeface="Segoe UI" panose="020B0502040204020203" pitchFamily="34" charset="0"/>
            </a:endParaRP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30D6F"/>
                </a:solidFill>
                <a:latin typeface="Segoe UI" panose="020B0502040204020203" pitchFamily="34" charset="0"/>
              </a:rPr>
              <a:t>Monitor your airtime, let people finish their thoughts.</a:t>
            </a: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030D6F"/>
              </a:solidFill>
              <a:latin typeface="Segoe UI" panose="020B0502040204020203" pitchFamily="34" charset="0"/>
            </a:endParaRP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30D6F"/>
                </a:solidFill>
                <a:latin typeface="Segoe UI" panose="020B0502040204020203" pitchFamily="34" charset="0"/>
                <a:cs typeface="Arial"/>
              </a:rPr>
              <a:t>It’s ok to step off the call or turn the camera off</a:t>
            </a:r>
            <a:endParaRPr lang="en-GB" sz="2000" dirty="0">
              <a:solidFill>
                <a:srgbClr val="030D6F"/>
              </a:solidFill>
              <a:latin typeface="Segoe UI" panose="020B0502040204020203" pitchFamily="34" charset="0"/>
            </a:endParaRPr>
          </a:p>
          <a:p>
            <a:pPr defTabSz="914377"/>
            <a:endParaRPr lang="en-GB" sz="2000" dirty="0">
              <a:solidFill>
                <a:srgbClr val="030D6F"/>
              </a:solidFill>
              <a:latin typeface="Segoe UI" panose="020B0502040204020203" pitchFamily="34" charset="0"/>
            </a:endParaRPr>
          </a:p>
          <a:p>
            <a:pPr marL="380990" indent="-380990" defTabSz="914377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30D6F"/>
                </a:solidFill>
                <a:latin typeface="Segoe UI" panose="020B0502040204020203" pitchFamily="34" charset="0"/>
                <a:cs typeface="Arial"/>
              </a:rPr>
              <a:t>Maintain confidentiality</a:t>
            </a:r>
          </a:p>
        </p:txBody>
      </p:sp>
    </p:spTree>
    <p:extLst>
      <p:ext uri="{BB962C8B-B14F-4D97-AF65-F5344CB8AC3E}">
        <p14:creationId xmlns:p14="http://schemas.microsoft.com/office/powerpoint/2010/main" val="4094929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id="{6BD0AC5B-11D2-4F9E-BB87-8925E0B94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952" y="501325"/>
            <a:ext cx="3933404" cy="748988"/>
          </a:xfrm>
        </p:spPr>
        <p:txBody>
          <a:bodyPr/>
          <a:lstStyle/>
          <a:p>
            <a:r>
              <a:rPr lang="en-GB" dirty="0"/>
              <a:t>Sport for Life</a:t>
            </a:r>
          </a:p>
        </p:txBody>
      </p:sp>
      <p:pic>
        <p:nvPicPr>
          <p:cNvPr id="5" name="Picture 4" descr="Timeline&#10;&#10;Description automatically generated">
            <a:extLst>
              <a:ext uri="{FF2B5EF4-FFF2-40B4-BE49-F238E27FC236}">
                <a16:creationId xmlns:a16="http://schemas.microsoft.com/office/drawing/2014/main" id="{E96DB718-D422-B317-7C39-38A076AF95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FF2B5EF4-FFF2-40B4-BE49-F238E27FC236}">
                <a16:creationI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a16="http://schemas.microsoft.com/office/drawing/2014/main" xmlns:arto="http://schemas.microsoft.com/office/word/2006/arto" xmlns:lc="http://schemas.openxmlformats.org/drawingml/2006/lockedCanvas" xmlns="" id="{FAAE7907-7D64-48C3-BA36-D6B188F68A73}"/>
              </a:ext>
            </a:extLst>
          </a:blip>
          <a:stretch>
            <a:fillRect/>
          </a:stretch>
        </p:blipFill>
        <p:spPr>
          <a:xfrm>
            <a:off x="966952" y="1953085"/>
            <a:ext cx="10009888" cy="3140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04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37F05FC5-E209-423B-BE3A-4B4CDAE30230}"/>
              </a:ext>
            </a:extLst>
          </p:cNvPr>
          <p:cNvSpPr/>
          <p:nvPr/>
        </p:nvSpPr>
        <p:spPr>
          <a:xfrm>
            <a:off x="3745992" y="512065"/>
            <a:ext cx="4110746" cy="415759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Inclusive by design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EE584B-19B0-6BF7-6780-EAAB09D60DDC}"/>
              </a:ext>
            </a:extLst>
          </p:cNvPr>
          <p:cNvSpPr txBox="1"/>
          <p:nvPr/>
        </p:nvSpPr>
        <p:spPr>
          <a:xfrm>
            <a:off x="492518" y="5122416"/>
            <a:ext cx="5603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Inclusion shouldn’t be an afterthought, or a bolt-on.</a:t>
            </a:r>
          </a:p>
        </p:txBody>
      </p:sp>
    </p:spTree>
    <p:extLst>
      <p:ext uri="{BB962C8B-B14F-4D97-AF65-F5344CB8AC3E}">
        <p14:creationId xmlns:p14="http://schemas.microsoft.com/office/powerpoint/2010/main" val="101693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022810F-C638-4C7A-8EDE-45DE082273E0}"/>
              </a:ext>
            </a:extLst>
          </p:cNvPr>
          <p:cNvSpPr/>
          <p:nvPr/>
        </p:nvSpPr>
        <p:spPr>
          <a:xfrm>
            <a:off x="787090" y="2239392"/>
            <a:ext cx="10617819" cy="2379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rtlCol="0" anchor="ctr"/>
          <a:lstStyle/>
          <a:p>
            <a:pPr marL="0" marR="0" lvl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33" b="0" i="1" u="none" strike="noStrike" kern="1200" cap="none" spc="0" normalizeH="0" baseline="0" noProof="0">
                <a:ln>
                  <a:noFill/>
                </a:ln>
                <a:solidFill>
                  <a:srgbClr val="D40F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“…more needs to be done to confirm how the “</a:t>
            </a:r>
            <a:r>
              <a:rPr kumimoji="0" lang="en-GB" sz="2133" b="1" i="1" u="none" strike="noStrike" kern="1200" cap="none" spc="0" normalizeH="0" baseline="0" noProof="0">
                <a:ln>
                  <a:noFill/>
                </a:ln>
                <a:solidFill>
                  <a:srgbClr val="D40F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commitment to inclusion underpins everything we do</a:t>
            </a:r>
            <a:r>
              <a:rPr kumimoji="0" lang="en-GB" sz="2133" b="0" i="1" u="none" strike="noStrike" kern="1200" cap="none" spc="0" normalizeH="0" baseline="0" noProof="0">
                <a:ln>
                  <a:noFill/>
                </a:ln>
                <a:solidFill>
                  <a:srgbClr val="D40F7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” </a:t>
            </a:r>
            <a:r>
              <a:rPr kumimoji="0" lang="en-GB" sz="2133" b="0" i="1" u="none" strike="noStrike" kern="1200" cap="none" spc="0" normalizeH="0" baseline="0" noProof="0">
                <a:ln>
                  <a:noFill/>
                </a:ln>
                <a:solidFill>
                  <a:srgbClr val="D40F7D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is understood and brought to life by staff and partners in the sporting system in Scotland.”</a:t>
            </a:r>
            <a:endParaRPr kumimoji="0" lang="en-US" sz="2133" b="0" i="1" u="none" strike="noStrike" kern="1200" cap="none" spc="0" normalizeH="0" baseline="0" noProof="0">
              <a:ln>
                <a:noFill/>
              </a:ln>
              <a:solidFill>
                <a:srgbClr val="D40F7D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lt"/>
                <a:cs typeface="Arial"/>
              </a:rPr>
              <a:t>Equality and Sport Research 2020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0994DF55-1201-4447-BAE5-6472B6D70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090" y="562436"/>
            <a:ext cx="6363556" cy="748988"/>
          </a:xfrm>
        </p:spPr>
        <p:txBody>
          <a:bodyPr/>
          <a:lstStyle/>
          <a:p>
            <a:r>
              <a:rPr lang="en-GB"/>
              <a:t>How did we get here?</a:t>
            </a:r>
          </a:p>
        </p:txBody>
      </p:sp>
    </p:spTree>
    <p:extLst>
      <p:ext uri="{BB962C8B-B14F-4D97-AF65-F5344CB8AC3E}">
        <p14:creationId xmlns:p14="http://schemas.microsoft.com/office/powerpoint/2010/main" val="187328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01D7273-9DD7-4D78-91BB-2911A88973A5}"/>
              </a:ext>
            </a:extLst>
          </p:cNvPr>
          <p:cNvSpPr/>
          <p:nvPr/>
        </p:nvSpPr>
        <p:spPr>
          <a:xfrm>
            <a:off x="1108116" y="4069218"/>
            <a:ext cx="4594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majority of adults had take part in </a:t>
            </a:r>
            <a:r>
              <a:rPr kumimoji="0" lang="en-GB" sz="2000" b="1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physical activity and sport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B9642C-4376-4212-8BF6-D278540A5AF0}"/>
              </a:ext>
            </a:extLst>
          </p:cNvPr>
          <p:cNvSpPr txBox="1"/>
          <p:nvPr/>
        </p:nvSpPr>
        <p:spPr>
          <a:xfrm>
            <a:off x="2204090" y="2379020"/>
            <a:ext cx="24020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80%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FE93CC-F7B3-46FF-8A74-72C2670F371B}"/>
              </a:ext>
            </a:extLst>
          </p:cNvPr>
          <p:cNvSpPr/>
          <p:nvPr/>
        </p:nvSpPr>
        <p:spPr>
          <a:xfrm>
            <a:off x="7366493" y="4164971"/>
            <a:ext cx="3469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 adults, excluding walking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482EE3-9362-49E8-B669-D0F21065E027}"/>
              </a:ext>
            </a:extLst>
          </p:cNvPr>
          <p:cNvSpPr txBox="1"/>
          <p:nvPr/>
        </p:nvSpPr>
        <p:spPr>
          <a:xfrm>
            <a:off x="7673760" y="2379019"/>
            <a:ext cx="23141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54%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E2B4E9-A793-4EE8-8942-A99898F02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3" y="359647"/>
            <a:ext cx="6363556" cy="748988"/>
          </a:xfrm>
        </p:spPr>
        <p:txBody>
          <a:bodyPr/>
          <a:lstStyle/>
          <a:p>
            <a:r>
              <a:rPr lang="en-GB" dirty="0"/>
              <a:t>How did we get here?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C1FB4C0-8A0C-4DFB-BE7A-F4987C766926}"/>
              </a:ext>
            </a:extLst>
          </p:cNvPr>
          <p:cNvSpPr/>
          <p:nvPr/>
        </p:nvSpPr>
        <p:spPr>
          <a:xfrm>
            <a:off x="5669280" y="2854960"/>
            <a:ext cx="914400" cy="574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270F13-7DDE-4D2D-97BB-DB6F48B78C78}"/>
              </a:ext>
            </a:extLst>
          </p:cNvPr>
          <p:cNvSpPr txBox="1"/>
          <p:nvPr/>
        </p:nvSpPr>
        <p:spPr>
          <a:xfrm>
            <a:off x="688570" y="5417322"/>
            <a:ext cx="271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/>
              <a:t>Source: Scottish Household Survey</a:t>
            </a:r>
          </a:p>
        </p:txBody>
      </p:sp>
    </p:spTree>
    <p:extLst>
      <p:ext uri="{BB962C8B-B14F-4D97-AF65-F5344CB8AC3E}">
        <p14:creationId xmlns:p14="http://schemas.microsoft.com/office/powerpoint/2010/main" val="1745727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C016AE-9B5E-47AD-AA95-4F782DCF97B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62338" y="3923635"/>
            <a:ext cx="10677525" cy="221297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>
                <a:cs typeface="Calibri"/>
              </a:rPr>
              <a:t>We found </a:t>
            </a:r>
          </a:p>
          <a:p>
            <a:pPr marL="0" indent="0">
              <a:buNone/>
            </a:pPr>
            <a:r>
              <a:rPr lang="en-GB" sz="2400">
                <a:cs typeface="Calibri"/>
              </a:rPr>
              <a:t>O</a:t>
            </a:r>
            <a:r>
              <a:rPr lang="en-GB" sz="2400"/>
              <a:t>ur protected characteristics currently determine: </a:t>
            </a:r>
          </a:p>
          <a:p>
            <a:pPr>
              <a:buFontTx/>
              <a:buChar char="-"/>
            </a:pPr>
            <a:r>
              <a:rPr lang="en-GB" sz="2400"/>
              <a:t>how likely it is we will take part in sport </a:t>
            </a:r>
          </a:p>
          <a:p>
            <a:pPr>
              <a:buFontTx/>
              <a:buChar char="-"/>
            </a:pPr>
            <a:r>
              <a:rPr lang="en-GB" sz="2400"/>
              <a:t>our experiences of taking part</a:t>
            </a:r>
          </a:p>
          <a:p>
            <a:pPr>
              <a:buFontTx/>
              <a:buChar char="-"/>
            </a:pPr>
            <a:endParaRPr lang="en-GB" sz="2400"/>
          </a:p>
          <a:p>
            <a:pPr marL="0" indent="0">
              <a:buNone/>
            </a:pPr>
            <a:endParaRPr lang="en-GB" sz="24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64B778-33B2-482E-88E1-2E15226E88B6}"/>
              </a:ext>
            </a:extLst>
          </p:cNvPr>
          <p:cNvSpPr/>
          <p:nvPr/>
        </p:nvSpPr>
        <p:spPr>
          <a:xfrm>
            <a:off x="757381" y="1841870"/>
            <a:ext cx="106772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asked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1" i="0" u="none" strike="noStrike" kern="1200" cap="none" spc="0" normalizeH="0" baseline="0" noProof="0">
              <a:ln>
                <a:noFill/>
              </a:ln>
              <a:solidFill>
                <a:srgbClr val="030D6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30D6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Who are the 54%?   Are they representative of the Scottish population?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DA54D00-9D12-4ED7-AA03-FAED3BDE1023}"/>
              </a:ext>
            </a:extLst>
          </p:cNvPr>
          <p:cNvSpPr txBox="1">
            <a:spLocks/>
          </p:cNvSpPr>
          <p:nvPr/>
        </p:nvSpPr>
        <p:spPr>
          <a:xfrm>
            <a:off x="623393" y="359647"/>
            <a:ext cx="6631257" cy="74898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67" b="1" spc="-200">
                <a:solidFill>
                  <a:srgbClr val="0A0478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bg1"/>
                </a:solidFill>
                <a:latin typeface="Arial" charset="0"/>
              </a:defRPr>
            </a:lvl5pPr>
            <a:lvl6pPr marL="609585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6pPr>
            <a:lvl7pPr marL="1219170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7pPr>
            <a:lvl8pPr marL="1828754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8pPr>
            <a:lvl9pPr marL="2438339"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GB" kern="0"/>
              <a:t>Structural inequalities</a:t>
            </a:r>
          </a:p>
        </p:txBody>
      </p:sp>
    </p:spTree>
    <p:extLst>
      <p:ext uri="{BB962C8B-B14F-4D97-AF65-F5344CB8AC3E}">
        <p14:creationId xmlns:p14="http://schemas.microsoft.com/office/powerpoint/2010/main" val="3104646610"/>
      </p:ext>
    </p:extLst>
  </p:cSld>
  <p:clrMapOvr>
    <a:masterClrMapping/>
  </p:clrMapOvr>
</p:sld>
</file>

<file path=ppt/theme/theme1.xml><?xml version="1.0" encoding="utf-8"?>
<a:theme xmlns:a="http://schemas.openxmlformats.org/drawingml/2006/main" name="sportscotland">
  <a:themeElements>
    <a:clrScheme name="sportscotland colour palette">
      <a:dk1>
        <a:srgbClr val="030D6F"/>
      </a:dk1>
      <a:lt1>
        <a:srgbClr val="FFFFFF"/>
      </a:lt1>
      <a:dk2>
        <a:srgbClr val="000000"/>
      </a:dk2>
      <a:lt2>
        <a:srgbClr val="DADAEB"/>
      </a:lt2>
      <a:accent1>
        <a:srgbClr val="D40F7D"/>
      </a:accent1>
      <a:accent2>
        <a:srgbClr val="BF0D3E"/>
      </a:accent2>
      <a:accent3>
        <a:srgbClr val="78BE20"/>
      </a:accent3>
      <a:accent4>
        <a:srgbClr val="FFC72C"/>
      </a:accent4>
      <a:accent5>
        <a:srgbClr val="8C4799"/>
      </a:accent5>
      <a:accent6>
        <a:srgbClr val="009FDF"/>
      </a:accent6>
      <a:hlink>
        <a:srgbClr val="009999"/>
      </a:hlink>
      <a:folHlink>
        <a:srgbClr val="99CC00"/>
      </a:folHlink>
    </a:clrScheme>
    <a:fontScheme name="Sportscotland LDS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ortscotland L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portscotland">
  <a:themeElements>
    <a:clrScheme name="sportscotland colour palette">
      <a:dk1>
        <a:srgbClr val="030D6F"/>
      </a:dk1>
      <a:lt1>
        <a:srgbClr val="FFFFFF"/>
      </a:lt1>
      <a:dk2>
        <a:srgbClr val="000000"/>
      </a:dk2>
      <a:lt2>
        <a:srgbClr val="DADAEB"/>
      </a:lt2>
      <a:accent1>
        <a:srgbClr val="D40F7D"/>
      </a:accent1>
      <a:accent2>
        <a:srgbClr val="BF0D3E"/>
      </a:accent2>
      <a:accent3>
        <a:srgbClr val="78BE20"/>
      </a:accent3>
      <a:accent4>
        <a:srgbClr val="FFC72C"/>
      </a:accent4>
      <a:accent5>
        <a:srgbClr val="8C4799"/>
      </a:accent5>
      <a:accent6>
        <a:srgbClr val="009FDF"/>
      </a:accent6>
      <a:hlink>
        <a:srgbClr val="009999"/>
      </a:hlink>
      <a:folHlink>
        <a:srgbClr val="99CC00"/>
      </a:folHlink>
    </a:clrScheme>
    <a:fontScheme name="Sportscotland LDS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portscotland LD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ortscotland LD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ortscotland LD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6401E75F91CC6E4990761BD7B6651BA30003E586A77510584E996862008815DD78" ma:contentTypeVersion="15" ma:contentTypeDescription="Create new Powerpoint Presentation" ma:contentTypeScope="" ma:versionID="529b6429df077243aebefa6aad45de0d">
  <xsd:schema xmlns:xsd="http://www.w3.org/2001/XMLSchema" xmlns:xs="http://www.w3.org/2001/XMLSchema" xmlns:p="http://schemas.microsoft.com/office/2006/metadata/properties" xmlns:ns2="dbb8eb13-8159-49c5-b55e-052e4280298e" xmlns:ns3="a767d4c7-9801-498d-b423-c16e626e3d53" targetNamespace="http://schemas.microsoft.com/office/2006/metadata/properties" ma:root="true" ma:fieldsID="0c23bd25f84010a4b845781f28c96cfb" ns2:_="" ns3:_="">
    <xsd:import namespace="dbb8eb13-8159-49c5-b55e-052e4280298e"/>
    <xsd:import namespace="a767d4c7-9801-498d-b423-c16e626e3d53"/>
    <xsd:element name="properties">
      <xsd:complexType>
        <xsd:sequence>
          <xsd:element name="documentManagement">
            <xsd:complexType>
              <xsd:all>
                <xsd:element ref="ns2:Expired" minOccurs="0"/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8eb13-8159-49c5-b55e-052e4280298e" elementFormDefault="qualified">
    <xsd:import namespace="http://schemas.microsoft.com/office/2006/documentManagement/types"/>
    <xsd:import namespace="http://schemas.microsoft.com/office/infopath/2007/PartnerControls"/>
    <xsd:element name="Expired" ma:index="2" nillable="true" ma:displayName="Expired" ma:default="0" ma:internalName="Expired" ma:readOnly="false">
      <xsd:simpleType>
        <xsd:restriction base="dms:Boolean"/>
      </xsd:simpleType>
    </xsd:element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67d4c7-9801-498d-b423-c16e626e3d53" elementFormDefault="qualified">
    <xsd:import namespace="http://schemas.microsoft.com/office/2006/documentManagement/types"/>
    <xsd:import namespace="http://schemas.microsoft.com/office/infopath/2007/PartnerControls"/>
    <xsd:element name="Category" ma:index="12" nillable="true" ma:displayName="Category" ma:format="Dropdown" ma:internalName="Category">
      <xsd:simpleType>
        <xsd:restriction base="dms:Choice">
          <xsd:enumeration value="Notes and agend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pired xmlns="dbb8eb13-8159-49c5-b55e-052e4280298e">false</Expired>
    <_dlc_DocIdPersistId xmlns="dbb8eb13-8159-49c5-b55e-052e4280298e" xsi:nil="true"/>
    <_dlc_DocId xmlns="dbb8eb13-8159-49c5-b55e-052e4280298e">PLAN0EQUALIT-455848143-48</_dlc_DocId>
    <_dlc_DocIdUrl xmlns="dbb8eb13-8159-49c5-b55e-052e4280298e">
      <Url>https://sportscotland.sharepoint.com/sites/PLAN_Equality/_layouts/15/DocIdRedir.aspx?ID=PLAN0EQUALIT-455848143-48</Url>
      <Description>PLAN0EQUALIT-455848143-48</Description>
    </_dlc_DocIdUrl>
    <Category xmlns="a767d4c7-9801-498d-b423-c16e626e3d53" xsi:nil="true"/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92539A-E3C6-4BB7-8996-7ADCF19786F2}">
  <ds:schemaRefs>
    <ds:schemaRef ds:uri="a767d4c7-9801-498d-b423-c16e626e3d53"/>
    <ds:schemaRef ds:uri="dbb8eb13-8159-49c5-b55e-052e428029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12F4FF-7C49-4E45-B3DF-D0FC90F0ECAA}">
  <ds:schemaRefs>
    <ds:schemaRef ds:uri="a767d4c7-9801-498d-b423-c16e626e3d53"/>
    <ds:schemaRef ds:uri="dbb8eb13-8159-49c5-b55e-052e4280298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AF50241-00F5-4A64-A530-3945094A4A59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11E08B9-29D0-4842-B39A-647FEA15DCA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1934</Words>
  <Application>Microsoft Office PowerPoint</Application>
  <PresentationFormat>Widescreen</PresentationFormat>
  <Paragraphs>283</Paragraphs>
  <Slides>31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Black</vt:lpstr>
      <vt:lpstr>Calibri</vt:lpstr>
      <vt:lpstr>Courier New</vt:lpstr>
      <vt:lpstr>Neue Plak</vt:lpstr>
      <vt:lpstr>Segoe UI</vt:lpstr>
      <vt:lpstr>sportscotland</vt:lpstr>
      <vt:lpstr>1_sportscotland</vt:lpstr>
      <vt:lpstr>Plan</vt:lpstr>
      <vt:lpstr>Welcome!</vt:lpstr>
      <vt:lpstr>Today</vt:lpstr>
      <vt:lpstr>Working together</vt:lpstr>
      <vt:lpstr>Sport for Life</vt:lpstr>
      <vt:lpstr>PowerPoint Presentation</vt:lpstr>
      <vt:lpstr>How did we get here?</vt:lpstr>
      <vt:lpstr>How did we get here?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groups..</vt:lpstr>
      <vt:lpstr>PowerPoint Presentation</vt:lpstr>
      <vt:lpstr>PowerPoint Presentation</vt:lpstr>
      <vt:lpstr>PowerPoint Presentation</vt:lpstr>
      <vt:lpstr>PowerPoint Presentation</vt:lpstr>
      <vt:lpstr>How design can exclude</vt:lpstr>
      <vt:lpstr>Inclusive design</vt:lpstr>
      <vt:lpstr>PowerPoint Presentation</vt:lpstr>
      <vt:lpstr>PowerPoint Presentation</vt:lpstr>
      <vt:lpstr>PowerPoint Presentation</vt:lpstr>
      <vt:lpstr>PowerPoint Presentation</vt:lpstr>
      <vt:lpstr>Inclusive design</vt:lpstr>
      <vt:lpstr>Discussion</vt:lpstr>
      <vt:lpstr>PowerPoint Presentation</vt:lpstr>
      <vt:lpstr>Designing inclusively…first steps</vt:lpstr>
      <vt:lpstr>Launch package</vt:lpstr>
      <vt:lpstr>Next steps…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Dobbie</dc:creator>
  <cp:lastModifiedBy>Ronnie Macquaker</cp:lastModifiedBy>
  <cp:revision>4</cp:revision>
  <dcterms:created xsi:type="dcterms:W3CDTF">2021-09-09T12:43:23Z</dcterms:created>
  <dcterms:modified xsi:type="dcterms:W3CDTF">2022-06-22T10:03:46Z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0x0101006401E75F91CC6E4990761BD7B6651BA30003E586A77510584E996862008815DD78</vt:lpwstr>
  </property>
  <property fmtid="{D5CDD505-2E9C-101B-9397-08002B2CF9AE}" pid="3" name="_dlc_DocIdItemGuid">
    <vt:lpwstr>dfa55661-bd08-4029-b1e2-9b1f08f70915</vt:lpwstr>
  </property>
</Properties>
</file>